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2.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6" r:id="rId4"/>
    <p:sldMasterId id="2147483728" r:id="rId5"/>
    <p:sldMasterId id="2147483757" r:id="rId6"/>
  </p:sldMasterIdLst>
  <p:notesMasterIdLst>
    <p:notesMasterId r:id="rId61"/>
  </p:notesMasterIdLst>
  <p:handoutMasterIdLst>
    <p:handoutMasterId r:id="rId62"/>
  </p:handoutMasterIdLst>
  <p:sldIdLst>
    <p:sldId id="256" r:id="rId7"/>
    <p:sldId id="345" r:id="rId8"/>
    <p:sldId id="347" r:id="rId9"/>
    <p:sldId id="310" r:id="rId10"/>
    <p:sldId id="311" r:id="rId11"/>
    <p:sldId id="26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283" r:id="rId34"/>
    <p:sldId id="284" r:id="rId35"/>
    <p:sldId id="285" r:id="rId36"/>
    <p:sldId id="333" r:id="rId37"/>
    <p:sldId id="334" r:id="rId38"/>
    <p:sldId id="288" r:id="rId39"/>
    <p:sldId id="289" r:id="rId40"/>
    <p:sldId id="290" r:id="rId41"/>
    <p:sldId id="291" r:id="rId42"/>
    <p:sldId id="292" r:id="rId43"/>
    <p:sldId id="335" r:id="rId44"/>
    <p:sldId id="294" r:id="rId45"/>
    <p:sldId id="338" r:id="rId46"/>
    <p:sldId id="337" r:id="rId47"/>
    <p:sldId id="336" r:id="rId48"/>
    <p:sldId id="298" r:id="rId49"/>
    <p:sldId id="339" r:id="rId50"/>
    <p:sldId id="340" r:id="rId51"/>
    <p:sldId id="301" r:id="rId52"/>
    <p:sldId id="302" r:id="rId53"/>
    <p:sldId id="341" r:id="rId54"/>
    <p:sldId id="342" r:id="rId55"/>
    <p:sldId id="343" r:id="rId56"/>
    <p:sldId id="344" r:id="rId57"/>
    <p:sldId id="346" r:id="rId58"/>
    <p:sldId id="307" r:id="rId59"/>
    <p:sldId id="308" r:id="rId60"/>
  </p:sldIdLst>
  <p:sldSz cx="12188825" cy="6858000"/>
  <p:notesSz cx="6858000" cy="9296400"/>
  <p:embeddedFontLst>
    <p:embeddedFont>
      <p:font typeface="Segoe UI Light" pitchFamily="34" charset="0"/>
      <p:regular r:id="rId63"/>
    </p:embeddedFont>
    <p:embeddedFont>
      <p:font typeface="Segoe Light" charset="0"/>
      <p:regular r:id="rId64"/>
      <p:italic r:id="rId65"/>
    </p:embeddedFont>
    <p:embeddedFont>
      <p:font typeface="Segoe" charset="0"/>
      <p:regular r:id="rId66"/>
      <p:bold r:id="rId67"/>
      <p:italic r:id="rId68"/>
      <p:boldItalic r:id="rId69"/>
    </p:embeddedFont>
    <p:embeddedFont>
      <p:font typeface="Segoe UI" pitchFamily="34" charset="0"/>
      <p:regular r:id="rId70"/>
      <p:bold r:id="rId71"/>
      <p:italic r:id="rId72"/>
      <p:boldItalic r:id="rId73"/>
    </p:embeddedFont>
    <p:embeddedFont>
      <p:font typeface="Calibri" pitchFamily="34" charset="0"/>
      <p:regular r:id="rId74"/>
      <p:bold r:id="rId75"/>
      <p:italic r:id="rId76"/>
      <p:boldItalic r:id="rId77"/>
    </p:embeddedFont>
    <p:embeddedFont>
      <p:font typeface="Consolas" pitchFamily="49" charset="0"/>
      <p:regular r:id="rId78"/>
      <p:bold r:id="rId79"/>
      <p:italic r:id="rId80"/>
      <p:boldItalic r:id="rId8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8C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90" autoAdjust="0"/>
    <p:restoredTop sz="92424" autoAdjust="0"/>
  </p:normalViewPr>
  <p:slideViewPr>
    <p:cSldViewPr snapToGrid="0">
      <p:cViewPr varScale="1">
        <p:scale>
          <a:sx n="92" d="100"/>
          <a:sy n="92" d="100"/>
        </p:scale>
        <p:origin x="-678" y="-102"/>
      </p:cViewPr>
      <p:guideLst>
        <p:guide orient="horz" pos="2155"/>
        <p:guide orient="horz" pos="911"/>
        <p:guide orient="horz" pos="1199"/>
        <p:guide orient="horz" pos="1487"/>
        <p:guide orient="horz" pos="2729"/>
        <p:guide orient="horz" pos="3922"/>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4.fntdata"/><Relationship Id="rId7" Type="http://schemas.openxmlformats.org/officeDocument/2006/relationships/slide" Target="slides/slide1.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4.fntdata"/><Relationship Id="rId61" Type="http://schemas.openxmlformats.org/officeDocument/2006/relationships/notesMaster" Target="notesMasters/notesMaster1.xml"/><Relationship Id="rId8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software\customer%20investigations\barclays%20football\am2proda.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software\customer%20investigations\barclays%20football\am2proda.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software\customer%20investigations\barclays%20football\am2pro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[am2proda.xlsx]Sheet6!PivotTable1</c:name>
    <c:fmtId val="-1"/>
  </c:pivotSource>
  <c:chart>
    <c:autoTitleDeleted val="0"/>
    <c:pivotFmts>
      <c:pivotFmt>
        <c:idx val="0"/>
      </c:pivotFmt>
      <c:pivotFmt>
        <c:idx val="1"/>
      </c:pivotFmt>
      <c:pivotFmt>
        <c:idx val="2"/>
      </c:pivotFmt>
      <c:pivotFmt>
        <c:idx val="3"/>
      </c:pivotFmt>
      <c:pivotFmt>
        <c:idx val="4"/>
      </c:pivotFmt>
    </c:pivotFmts>
    <c:plotArea>
      <c:layout>
        <c:manualLayout>
          <c:layoutTarget val="inner"/>
          <c:xMode val="edge"/>
          <c:yMode val="edge"/>
          <c:x val="0.10654630561817327"/>
          <c:y val="0.22547647868330328"/>
          <c:w val="0.81155246323487895"/>
          <c:h val="0.53298415343050842"/>
        </c:manualLayout>
      </c:layout>
      <c:lineChart>
        <c:grouping val="standard"/>
        <c:varyColors val="0"/>
        <c:ser>
          <c:idx val="0"/>
          <c:order val="0"/>
          <c:tx>
            <c:strRef>
              <c:f>Sheet6!$B$1</c:f>
              <c:strCache>
                <c:ptCount val="1"/>
                <c:pt idx="0">
                  <c:v>Avg. Application E2E Latency (ms)</c:v>
                </c:pt>
              </c:strCache>
            </c:strRef>
          </c:tx>
          <c:spPr>
            <a:ln w="41275">
              <a:solidFill>
                <a:schemeClr val="accent2"/>
              </a:solidFill>
            </a:ln>
          </c:spPr>
          <c:marker>
            <c:symbol val="circle"/>
            <c:size val="7"/>
            <c:spPr>
              <a:solidFill>
                <a:schemeClr val="accent2"/>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Sheet6!$B$2:$B$72</c:f>
              <c:numCache>
                <c:formatCode>General</c:formatCode>
                <c:ptCount val="70"/>
                <c:pt idx="0">
                  <c:v>45</c:v>
                </c:pt>
                <c:pt idx="1">
                  <c:v>85</c:v>
                </c:pt>
                <c:pt idx="2">
                  <c:v>36</c:v>
                </c:pt>
                <c:pt idx="3">
                  <c:v>12</c:v>
                </c:pt>
                <c:pt idx="4">
                  <c:v>13</c:v>
                </c:pt>
                <c:pt idx="5">
                  <c:v>12</c:v>
                </c:pt>
                <c:pt idx="6">
                  <c:v>12</c:v>
                </c:pt>
                <c:pt idx="7">
                  <c:v>41</c:v>
                </c:pt>
                <c:pt idx="8">
                  <c:v>41</c:v>
                </c:pt>
                <c:pt idx="9">
                  <c:v>38</c:v>
                </c:pt>
                <c:pt idx="10">
                  <c:v>97</c:v>
                </c:pt>
                <c:pt idx="11">
                  <c:v>36</c:v>
                </c:pt>
                <c:pt idx="12">
                  <c:v>39</c:v>
                </c:pt>
                <c:pt idx="13">
                  <c:v>179</c:v>
                </c:pt>
                <c:pt idx="14">
                  <c:v>35</c:v>
                </c:pt>
                <c:pt idx="15">
                  <c:v>35</c:v>
                </c:pt>
                <c:pt idx="16">
                  <c:v>34</c:v>
                </c:pt>
                <c:pt idx="17">
                  <c:v>32</c:v>
                </c:pt>
                <c:pt idx="18">
                  <c:v>37</c:v>
                </c:pt>
                <c:pt idx="19">
                  <c:v>38</c:v>
                </c:pt>
                <c:pt idx="20">
                  <c:v>16</c:v>
                </c:pt>
                <c:pt idx="21">
                  <c:v>15</c:v>
                </c:pt>
                <c:pt idx="22">
                  <c:v>12</c:v>
                </c:pt>
                <c:pt idx="23">
                  <c:v>13</c:v>
                </c:pt>
                <c:pt idx="24">
                  <c:v>15</c:v>
                </c:pt>
                <c:pt idx="25">
                  <c:v>16</c:v>
                </c:pt>
                <c:pt idx="26">
                  <c:v>480</c:v>
                </c:pt>
                <c:pt idx="27">
                  <c:v>410</c:v>
                </c:pt>
                <c:pt idx="28">
                  <c:v>130</c:v>
                </c:pt>
                <c:pt idx="29">
                  <c:v>1120</c:v>
                </c:pt>
                <c:pt idx="30">
                  <c:v>160</c:v>
                </c:pt>
                <c:pt idx="31">
                  <c:v>210</c:v>
                </c:pt>
                <c:pt idx="32">
                  <c:v>550</c:v>
                </c:pt>
                <c:pt idx="33">
                  <c:v>590</c:v>
                </c:pt>
                <c:pt idx="34">
                  <c:v>560</c:v>
                </c:pt>
                <c:pt idx="35">
                  <c:v>550</c:v>
                </c:pt>
                <c:pt idx="36">
                  <c:v>740</c:v>
                </c:pt>
                <c:pt idx="37">
                  <c:v>650</c:v>
                </c:pt>
                <c:pt idx="38">
                  <c:v>690</c:v>
                </c:pt>
                <c:pt idx="39">
                  <c:v>1060</c:v>
                </c:pt>
                <c:pt idx="40">
                  <c:v>530</c:v>
                </c:pt>
                <c:pt idx="41">
                  <c:v>500</c:v>
                </c:pt>
                <c:pt idx="42">
                  <c:v>450</c:v>
                </c:pt>
                <c:pt idx="43">
                  <c:v>620</c:v>
                </c:pt>
                <c:pt idx="44">
                  <c:v>780</c:v>
                </c:pt>
                <c:pt idx="45">
                  <c:v>580</c:v>
                </c:pt>
                <c:pt idx="46">
                  <c:v>140</c:v>
                </c:pt>
                <c:pt idx="47">
                  <c:v>1080</c:v>
                </c:pt>
                <c:pt idx="48">
                  <c:v>260</c:v>
                </c:pt>
                <c:pt idx="49">
                  <c:v>200</c:v>
                </c:pt>
                <c:pt idx="50">
                  <c:v>300</c:v>
                </c:pt>
                <c:pt idx="51">
                  <c:v>300</c:v>
                </c:pt>
                <c:pt idx="52">
                  <c:v>320</c:v>
                </c:pt>
                <c:pt idx="53">
                  <c:v>340</c:v>
                </c:pt>
                <c:pt idx="54">
                  <c:v>1280</c:v>
                </c:pt>
                <c:pt idx="55">
                  <c:v>650</c:v>
                </c:pt>
                <c:pt idx="56">
                  <c:v>370</c:v>
                </c:pt>
                <c:pt idx="57">
                  <c:v>680</c:v>
                </c:pt>
                <c:pt idx="58">
                  <c:v>600</c:v>
                </c:pt>
                <c:pt idx="59">
                  <c:v>410</c:v>
                </c:pt>
                <c:pt idx="60">
                  <c:v>680</c:v>
                </c:pt>
                <c:pt idx="61">
                  <c:v>510</c:v>
                </c:pt>
                <c:pt idx="62">
                  <c:v>710</c:v>
                </c:pt>
                <c:pt idx="63">
                  <c:v>340</c:v>
                </c:pt>
                <c:pt idx="64">
                  <c:v>470</c:v>
                </c:pt>
                <c:pt idx="65">
                  <c:v>680</c:v>
                </c:pt>
                <c:pt idx="66">
                  <c:v>290</c:v>
                </c:pt>
                <c:pt idx="67">
                  <c:v>310</c:v>
                </c:pt>
                <c:pt idx="68">
                  <c:v>310</c:v>
                </c:pt>
                <c:pt idx="69">
                  <c:v>360</c:v>
                </c:pt>
              </c:numCache>
            </c:numRef>
          </c:val>
          <c:smooth val="0"/>
        </c:ser>
        <c:ser>
          <c:idx val="1"/>
          <c:order val="1"/>
          <c:tx>
            <c:strRef>
              <c:f>Sheet6!$C$1</c:f>
              <c:strCache>
                <c:ptCount val="1"/>
                <c:pt idx="0">
                  <c:v>Avg. Storage Server Latency (ms)</c:v>
                </c:pt>
              </c:strCache>
            </c:strRef>
          </c:tx>
          <c:spPr>
            <a:ln w="41275">
              <a:solidFill>
                <a:schemeClr val="accent4"/>
              </a:solidFill>
            </a:ln>
          </c:spPr>
          <c:marker>
            <c:symbol val="diamond"/>
            <c:size val="7"/>
            <c:spPr>
              <a:solidFill>
                <a:schemeClr val="accent4"/>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Sheet6!$C$2:$C$72</c:f>
              <c:numCache>
                <c:formatCode>General</c:formatCode>
                <c:ptCount val="70"/>
                <c:pt idx="0">
                  <c:v>32</c:v>
                </c:pt>
                <c:pt idx="1">
                  <c:v>28</c:v>
                </c:pt>
                <c:pt idx="2">
                  <c:v>29</c:v>
                </c:pt>
                <c:pt idx="3">
                  <c:v>7</c:v>
                </c:pt>
                <c:pt idx="4">
                  <c:v>9</c:v>
                </c:pt>
                <c:pt idx="5">
                  <c:v>8</c:v>
                </c:pt>
                <c:pt idx="6">
                  <c:v>9</c:v>
                </c:pt>
                <c:pt idx="7">
                  <c:v>16</c:v>
                </c:pt>
                <c:pt idx="8">
                  <c:v>18</c:v>
                </c:pt>
                <c:pt idx="9">
                  <c:v>14</c:v>
                </c:pt>
                <c:pt idx="10">
                  <c:v>44</c:v>
                </c:pt>
                <c:pt idx="11">
                  <c:v>16</c:v>
                </c:pt>
                <c:pt idx="12">
                  <c:v>17</c:v>
                </c:pt>
                <c:pt idx="13">
                  <c:v>50</c:v>
                </c:pt>
                <c:pt idx="14">
                  <c:v>11</c:v>
                </c:pt>
                <c:pt idx="15">
                  <c:v>12</c:v>
                </c:pt>
                <c:pt idx="16">
                  <c:v>14</c:v>
                </c:pt>
                <c:pt idx="17">
                  <c:v>12</c:v>
                </c:pt>
                <c:pt idx="18">
                  <c:v>15</c:v>
                </c:pt>
                <c:pt idx="19">
                  <c:v>17</c:v>
                </c:pt>
                <c:pt idx="20">
                  <c:v>12</c:v>
                </c:pt>
                <c:pt idx="21">
                  <c:v>11</c:v>
                </c:pt>
                <c:pt idx="22">
                  <c:v>9</c:v>
                </c:pt>
                <c:pt idx="23">
                  <c:v>10</c:v>
                </c:pt>
                <c:pt idx="24">
                  <c:v>11</c:v>
                </c:pt>
                <c:pt idx="25">
                  <c:v>12</c:v>
                </c:pt>
                <c:pt idx="26">
                  <c:v>20</c:v>
                </c:pt>
                <c:pt idx="27">
                  <c:v>22</c:v>
                </c:pt>
                <c:pt idx="28">
                  <c:v>9</c:v>
                </c:pt>
                <c:pt idx="29">
                  <c:v>50</c:v>
                </c:pt>
                <c:pt idx="30">
                  <c:v>11</c:v>
                </c:pt>
                <c:pt idx="31">
                  <c:v>19</c:v>
                </c:pt>
                <c:pt idx="32">
                  <c:v>30</c:v>
                </c:pt>
                <c:pt idx="33">
                  <c:v>30</c:v>
                </c:pt>
                <c:pt idx="34">
                  <c:v>28</c:v>
                </c:pt>
                <c:pt idx="35">
                  <c:v>25</c:v>
                </c:pt>
                <c:pt idx="36">
                  <c:v>34</c:v>
                </c:pt>
                <c:pt idx="37">
                  <c:v>29</c:v>
                </c:pt>
                <c:pt idx="38">
                  <c:v>30</c:v>
                </c:pt>
                <c:pt idx="39">
                  <c:v>50</c:v>
                </c:pt>
                <c:pt idx="40">
                  <c:v>24</c:v>
                </c:pt>
                <c:pt idx="41">
                  <c:v>27</c:v>
                </c:pt>
                <c:pt idx="42">
                  <c:v>21</c:v>
                </c:pt>
                <c:pt idx="43">
                  <c:v>33</c:v>
                </c:pt>
                <c:pt idx="44">
                  <c:v>34</c:v>
                </c:pt>
                <c:pt idx="45">
                  <c:v>28</c:v>
                </c:pt>
                <c:pt idx="46">
                  <c:v>13</c:v>
                </c:pt>
                <c:pt idx="47">
                  <c:v>36</c:v>
                </c:pt>
                <c:pt idx="48">
                  <c:v>20</c:v>
                </c:pt>
                <c:pt idx="49">
                  <c:v>13</c:v>
                </c:pt>
                <c:pt idx="50">
                  <c:v>22</c:v>
                </c:pt>
                <c:pt idx="51">
                  <c:v>19</c:v>
                </c:pt>
                <c:pt idx="52">
                  <c:v>18</c:v>
                </c:pt>
                <c:pt idx="53">
                  <c:v>23</c:v>
                </c:pt>
                <c:pt idx="54">
                  <c:v>49</c:v>
                </c:pt>
                <c:pt idx="55">
                  <c:v>28</c:v>
                </c:pt>
                <c:pt idx="56">
                  <c:v>25</c:v>
                </c:pt>
                <c:pt idx="57">
                  <c:v>43</c:v>
                </c:pt>
                <c:pt idx="58">
                  <c:v>38</c:v>
                </c:pt>
                <c:pt idx="59">
                  <c:v>23</c:v>
                </c:pt>
                <c:pt idx="60">
                  <c:v>27</c:v>
                </c:pt>
                <c:pt idx="61">
                  <c:v>26</c:v>
                </c:pt>
                <c:pt idx="62">
                  <c:v>29</c:v>
                </c:pt>
                <c:pt idx="63">
                  <c:v>23</c:v>
                </c:pt>
                <c:pt idx="64">
                  <c:v>27</c:v>
                </c:pt>
                <c:pt idx="65">
                  <c:v>51</c:v>
                </c:pt>
                <c:pt idx="66">
                  <c:v>18</c:v>
                </c:pt>
                <c:pt idx="67">
                  <c:v>18</c:v>
                </c:pt>
                <c:pt idx="68">
                  <c:v>19</c:v>
                </c:pt>
                <c:pt idx="69">
                  <c:v>20</c:v>
                </c:pt>
              </c:numCache>
            </c:numRef>
          </c:val>
          <c:smooth val="0"/>
        </c:ser>
        <c:dLbls>
          <c:showLegendKey val="0"/>
          <c:showVal val="0"/>
          <c:showCatName val="0"/>
          <c:showSerName val="0"/>
          <c:showPercent val="0"/>
          <c:showBubbleSize val="0"/>
        </c:dLbls>
        <c:marker val="1"/>
        <c:smooth val="0"/>
        <c:axId val="72765952"/>
        <c:axId val="72712192"/>
      </c:lineChart>
      <c:catAx>
        <c:axId val="72765952"/>
        <c:scaling>
          <c:orientation val="minMax"/>
        </c:scaling>
        <c:delete val="0"/>
        <c:axPos val="b"/>
        <c:majorTickMark val="out"/>
        <c:minorTickMark val="none"/>
        <c:tickLblPos val="nextTo"/>
        <c:txPr>
          <a:bodyPr/>
          <a:lstStyle/>
          <a:p>
            <a:pPr>
              <a:defRPr sz="1050">
                <a:solidFill>
                  <a:srgbClr val="5F5F5F">
                    <a:alpha val="99000"/>
                  </a:srgbClr>
                </a:solidFill>
              </a:defRPr>
            </a:pPr>
            <a:endParaRPr lang="en-US"/>
          </a:p>
        </c:txPr>
        <c:crossAx val="72712192"/>
        <c:crosses val="autoZero"/>
        <c:auto val="1"/>
        <c:lblAlgn val="ctr"/>
        <c:lblOffset val="100"/>
        <c:noMultiLvlLbl val="0"/>
      </c:catAx>
      <c:valAx>
        <c:axId val="72712192"/>
        <c:scaling>
          <c:orientation val="minMax"/>
        </c:scaling>
        <c:delete val="0"/>
        <c:axPos val="l"/>
        <c:majorGridlines/>
        <c:numFmt formatCode="General" sourceLinked="1"/>
        <c:majorTickMark val="none"/>
        <c:minorTickMark val="none"/>
        <c:tickLblPos val="nextTo"/>
        <c:spPr>
          <a:ln w="25400"/>
        </c:spPr>
        <c:txPr>
          <a:bodyPr/>
          <a:lstStyle/>
          <a:p>
            <a:pPr>
              <a:defRPr sz="1400" b="0">
                <a:solidFill>
                  <a:srgbClr val="292929">
                    <a:alpha val="99000"/>
                  </a:srgbClr>
                </a:solidFill>
              </a:defRPr>
            </a:pPr>
            <a:endParaRPr lang="en-US"/>
          </a:p>
        </c:txPr>
        <c:crossAx val="72765952"/>
        <c:crosses val="autoZero"/>
        <c:crossBetween val="between"/>
      </c:valAx>
    </c:plotArea>
    <c:legend>
      <c:legendPos val="r"/>
      <c:layout>
        <c:manualLayout>
          <c:xMode val="edge"/>
          <c:yMode val="edge"/>
          <c:x val="0.6221358950459086"/>
          <c:y val="1.3497411257508021E-3"/>
          <c:w val="0.3438326893686276"/>
          <c:h val="0.16977635561693202"/>
        </c:manualLayout>
      </c:layout>
      <c:overlay val="0"/>
      <c:txPr>
        <a:bodyPr/>
        <a:lstStyle/>
        <a:p>
          <a:pPr>
            <a:defRPr sz="1200" b="0">
              <a:solidFill>
                <a:srgbClr val="5F5F5F">
                  <a:alpha val="99000"/>
                </a:srgbClr>
              </a:solidFill>
            </a:defRPr>
          </a:pPr>
          <a:endParaRPr lang="en-US"/>
        </a:p>
      </c:txPr>
    </c:legend>
    <c:plotVisOnly val="1"/>
    <c:dispBlanksAs val="gap"/>
    <c:showDLblsOverMax val="0"/>
  </c:chart>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[am2proda.xlsx]Sheet6!PivotTable1</c:name>
    <c:fmtId val="-1"/>
  </c:pivotSource>
  <c:chart>
    <c:autoTitleDeleted val="0"/>
    <c:pivotFmts>
      <c:pivotFmt>
        <c:idx val="0"/>
      </c:pivotFmt>
      <c:pivotFmt>
        <c:idx val="1"/>
      </c:pivotFmt>
      <c:pivotFmt>
        <c:idx val="2"/>
      </c:pivotFmt>
      <c:pivotFmt>
        <c:idx val="3"/>
      </c:pivotFmt>
      <c:pivotFmt>
        <c:idx val="4"/>
      </c:pivotFmt>
    </c:pivotFmts>
    <c:plotArea>
      <c:layout>
        <c:manualLayout>
          <c:layoutTarget val="inner"/>
          <c:xMode val="edge"/>
          <c:yMode val="edge"/>
          <c:x val="0.11666710029119985"/>
          <c:y val="0.20197064328126457"/>
          <c:w val="0.87081373979898291"/>
          <c:h val="0.4134225334845758"/>
        </c:manualLayout>
      </c:layout>
      <c:lineChart>
        <c:grouping val="standard"/>
        <c:varyColors val="0"/>
        <c:ser>
          <c:idx val="0"/>
          <c:order val="0"/>
          <c:tx>
            <c:strRef>
              <c:f>Sheet6!$B$1</c:f>
              <c:strCache>
                <c:ptCount val="1"/>
                <c:pt idx="0">
                  <c:v>Avg. Application E2E Latency (ms)</c:v>
                </c:pt>
              </c:strCache>
            </c:strRef>
          </c:tx>
          <c:spPr>
            <a:ln w="41275">
              <a:solidFill>
                <a:schemeClr val="accent2"/>
              </a:solidFill>
            </a:ln>
          </c:spPr>
          <c:marker>
            <c:symbol val="circle"/>
            <c:size val="8"/>
            <c:spPr>
              <a:solidFill>
                <a:schemeClr val="accent2"/>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Sheet6!$B$2:$B$72</c:f>
              <c:numCache>
                <c:formatCode>General</c:formatCode>
                <c:ptCount val="70"/>
                <c:pt idx="0">
                  <c:v>45</c:v>
                </c:pt>
                <c:pt idx="1">
                  <c:v>85</c:v>
                </c:pt>
                <c:pt idx="2">
                  <c:v>36</c:v>
                </c:pt>
                <c:pt idx="3">
                  <c:v>12</c:v>
                </c:pt>
                <c:pt idx="4">
                  <c:v>13</c:v>
                </c:pt>
                <c:pt idx="5">
                  <c:v>12</c:v>
                </c:pt>
                <c:pt idx="6">
                  <c:v>12</c:v>
                </c:pt>
                <c:pt idx="7">
                  <c:v>41</c:v>
                </c:pt>
                <c:pt idx="8">
                  <c:v>41</c:v>
                </c:pt>
                <c:pt idx="9">
                  <c:v>38</c:v>
                </c:pt>
                <c:pt idx="10">
                  <c:v>97</c:v>
                </c:pt>
                <c:pt idx="11">
                  <c:v>36</c:v>
                </c:pt>
                <c:pt idx="12">
                  <c:v>39</c:v>
                </c:pt>
                <c:pt idx="13">
                  <c:v>179</c:v>
                </c:pt>
                <c:pt idx="14">
                  <c:v>35</c:v>
                </c:pt>
                <c:pt idx="15">
                  <c:v>35</c:v>
                </c:pt>
                <c:pt idx="16">
                  <c:v>34</c:v>
                </c:pt>
                <c:pt idx="17">
                  <c:v>32</c:v>
                </c:pt>
                <c:pt idx="18">
                  <c:v>37</c:v>
                </c:pt>
                <c:pt idx="19">
                  <c:v>38</c:v>
                </c:pt>
                <c:pt idx="20">
                  <c:v>16</c:v>
                </c:pt>
                <c:pt idx="21">
                  <c:v>15</c:v>
                </c:pt>
                <c:pt idx="22">
                  <c:v>12</c:v>
                </c:pt>
                <c:pt idx="23">
                  <c:v>13</c:v>
                </c:pt>
                <c:pt idx="24">
                  <c:v>15</c:v>
                </c:pt>
                <c:pt idx="25">
                  <c:v>16</c:v>
                </c:pt>
                <c:pt idx="26">
                  <c:v>480</c:v>
                </c:pt>
                <c:pt idx="27">
                  <c:v>410</c:v>
                </c:pt>
                <c:pt idx="28">
                  <c:v>130</c:v>
                </c:pt>
                <c:pt idx="29">
                  <c:v>1120</c:v>
                </c:pt>
                <c:pt idx="30">
                  <c:v>160</c:v>
                </c:pt>
                <c:pt idx="31">
                  <c:v>210</c:v>
                </c:pt>
                <c:pt idx="32">
                  <c:v>550</c:v>
                </c:pt>
                <c:pt idx="33">
                  <c:v>590</c:v>
                </c:pt>
                <c:pt idx="34">
                  <c:v>560</c:v>
                </c:pt>
                <c:pt idx="35">
                  <c:v>550</c:v>
                </c:pt>
                <c:pt idx="36">
                  <c:v>740</c:v>
                </c:pt>
                <c:pt idx="37">
                  <c:v>650</c:v>
                </c:pt>
                <c:pt idx="38">
                  <c:v>690</c:v>
                </c:pt>
                <c:pt idx="39">
                  <c:v>1060</c:v>
                </c:pt>
                <c:pt idx="40">
                  <c:v>530</c:v>
                </c:pt>
                <c:pt idx="41">
                  <c:v>500</c:v>
                </c:pt>
                <c:pt idx="42">
                  <c:v>450</c:v>
                </c:pt>
                <c:pt idx="43">
                  <c:v>620</c:v>
                </c:pt>
                <c:pt idx="44">
                  <c:v>780</c:v>
                </c:pt>
                <c:pt idx="45">
                  <c:v>580</c:v>
                </c:pt>
                <c:pt idx="46">
                  <c:v>140</c:v>
                </c:pt>
                <c:pt idx="47">
                  <c:v>1080</c:v>
                </c:pt>
                <c:pt idx="48">
                  <c:v>260</c:v>
                </c:pt>
                <c:pt idx="49">
                  <c:v>200</c:v>
                </c:pt>
                <c:pt idx="50">
                  <c:v>300</c:v>
                </c:pt>
                <c:pt idx="51">
                  <c:v>300</c:v>
                </c:pt>
                <c:pt idx="52">
                  <c:v>320</c:v>
                </c:pt>
                <c:pt idx="53">
                  <c:v>340</c:v>
                </c:pt>
                <c:pt idx="54">
                  <c:v>1280</c:v>
                </c:pt>
                <c:pt idx="55">
                  <c:v>650</c:v>
                </c:pt>
                <c:pt idx="56">
                  <c:v>370</c:v>
                </c:pt>
                <c:pt idx="57">
                  <c:v>680</c:v>
                </c:pt>
                <c:pt idx="58">
                  <c:v>600</c:v>
                </c:pt>
                <c:pt idx="59">
                  <c:v>410</c:v>
                </c:pt>
                <c:pt idx="60">
                  <c:v>680</c:v>
                </c:pt>
                <c:pt idx="61">
                  <c:v>510</c:v>
                </c:pt>
                <c:pt idx="62">
                  <c:v>710</c:v>
                </c:pt>
                <c:pt idx="63">
                  <c:v>340</c:v>
                </c:pt>
                <c:pt idx="64">
                  <c:v>470</c:v>
                </c:pt>
                <c:pt idx="65">
                  <c:v>680</c:v>
                </c:pt>
                <c:pt idx="66">
                  <c:v>290</c:v>
                </c:pt>
                <c:pt idx="67">
                  <c:v>310</c:v>
                </c:pt>
                <c:pt idx="68">
                  <c:v>310</c:v>
                </c:pt>
                <c:pt idx="69">
                  <c:v>360</c:v>
                </c:pt>
              </c:numCache>
            </c:numRef>
          </c:val>
          <c:smooth val="0"/>
        </c:ser>
        <c:ser>
          <c:idx val="1"/>
          <c:order val="1"/>
          <c:tx>
            <c:strRef>
              <c:f>Sheet6!$C$1</c:f>
              <c:strCache>
                <c:ptCount val="1"/>
                <c:pt idx="0">
                  <c:v>Avg. Storage Server Latency (ms)</c:v>
                </c:pt>
              </c:strCache>
            </c:strRef>
          </c:tx>
          <c:spPr>
            <a:ln w="41275">
              <a:solidFill>
                <a:schemeClr val="accent4"/>
              </a:solidFill>
            </a:ln>
          </c:spPr>
          <c:marker>
            <c:symbol val="diamond"/>
            <c:size val="7"/>
            <c:spPr>
              <a:solidFill>
                <a:schemeClr val="accent4"/>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Sheet6!$C$2:$C$72</c:f>
              <c:numCache>
                <c:formatCode>General</c:formatCode>
                <c:ptCount val="70"/>
                <c:pt idx="0">
                  <c:v>32</c:v>
                </c:pt>
                <c:pt idx="1">
                  <c:v>28</c:v>
                </c:pt>
                <c:pt idx="2">
                  <c:v>29</c:v>
                </c:pt>
                <c:pt idx="3">
                  <c:v>7</c:v>
                </c:pt>
                <c:pt idx="4">
                  <c:v>9</c:v>
                </c:pt>
                <c:pt idx="5">
                  <c:v>8</c:v>
                </c:pt>
                <c:pt idx="6">
                  <c:v>9</c:v>
                </c:pt>
                <c:pt idx="7">
                  <c:v>16</c:v>
                </c:pt>
                <c:pt idx="8">
                  <c:v>18</c:v>
                </c:pt>
                <c:pt idx="9">
                  <c:v>14</c:v>
                </c:pt>
                <c:pt idx="10">
                  <c:v>44</c:v>
                </c:pt>
                <c:pt idx="11">
                  <c:v>16</c:v>
                </c:pt>
                <c:pt idx="12">
                  <c:v>17</c:v>
                </c:pt>
                <c:pt idx="13">
                  <c:v>50</c:v>
                </c:pt>
                <c:pt idx="14">
                  <c:v>11</c:v>
                </c:pt>
                <c:pt idx="15">
                  <c:v>12</c:v>
                </c:pt>
                <c:pt idx="16">
                  <c:v>14</c:v>
                </c:pt>
                <c:pt idx="17">
                  <c:v>12</c:v>
                </c:pt>
                <c:pt idx="18">
                  <c:v>15</c:v>
                </c:pt>
                <c:pt idx="19">
                  <c:v>17</c:v>
                </c:pt>
                <c:pt idx="20">
                  <c:v>12</c:v>
                </c:pt>
                <c:pt idx="21">
                  <c:v>11</c:v>
                </c:pt>
                <c:pt idx="22">
                  <c:v>9</c:v>
                </c:pt>
                <c:pt idx="23">
                  <c:v>10</c:v>
                </c:pt>
                <c:pt idx="24">
                  <c:v>11</c:v>
                </c:pt>
                <c:pt idx="25">
                  <c:v>12</c:v>
                </c:pt>
                <c:pt idx="26">
                  <c:v>20</c:v>
                </c:pt>
                <c:pt idx="27">
                  <c:v>22</c:v>
                </c:pt>
                <c:pt idx="28">
                  <c:v>9</c:v>
                </c:pt>
                <c:pt idx="29">
                  <c:v>50</c:v>
                </c:pt>
                <c:pt idx="30">
                  <c:v>11</c:v>
                </c:pt>
                <c:pt idx="31">
                  <c:v>19</c:v>
                </c:pt>
                <c:pt idx="32">
                  <c:v>30</c:v>
                </c:pt>
                <c:pt idx="33">
                  <c:v>30</c:v>
                </c:pt>
                <c:pt idx="34">
                  <c:v>28</c:v>
                </c:pt>
                <c:pt idx="35">
                  <c:v>25</c:v>
                </c:pt>
                <c:pt idx="36">
                  <c:v>34</c:v>
                </c:pt>
                <c:pt idx="37">
                  <c:v>29</c:v>
                </c:pt>
                <c:pt idx="38">
                  <c:v>30</c:v>
                </c:pt>
                <c:pt idx="39">
                  <c:v>50</c:v>
                </c:pt>
                <c:pt idx="40">
                  <c:v>24</c:v>
                </c:pt>
                <c:pt idx="41">
                  <c:v>27</c:v>
                </c:pt>
                <c:pt idx="42">
                  <c:v>21</c:v>
                </c:pt>
                <c:pt idx="43">
                  <c:v>33</c:v>
                </c:pt>
                <c:pt idx="44">
                  <c:v>34</c:v>
                </c:pt>
                <c:pt idx="45">
                  <c:v>28</c:v>
                </c:pt>
                <c:pt idx="46">
                  <c:v>13</c:v>
                </c:pt>
                <c:pt idx="47">
                  <c:v>36</c:v>
                </c:pt>
                <c:pt idx="48">
                  <c:v>20</c:v>
                </c:pt>
                <c:pt idx="49">
                  <c:v>13</c:v>
                </c:pt>
                <c:pt idx="50">
                  <c:v>22</c:v>
                </c:pt>
                <c:pt idx="51">
                  <c:v>19</c:v>
                </c:pt>
                <c:pt idx="52">
                  <c:v>18</c:v>
                </c:pt>
                <c:pt idx="53">
                  <c:v>23</c:v>
                </c:pt>
                <c:pt idx="54">
                  <c:v>49</c:v>
                </c:pt>
                <c:pt idx="55">
                  <c:v>28</c:v>
                </c:pt>
                <c:pt idx="56">
                  <c:v>25</c:v>
                </c:pt>
                <c:pt idx="57">
                  <c:v>43</c:v>
                </c:pt>
                <c:pt idx="58">
                  <c:v>38</c:v>
                </c:pt>
                <c:pt idx="59">
                  <c:v>23</c:v>
                </c:pt>
                <c:pt idx="60">
                  <c:v>27</c:v>
                </c:pt>
                <c:pt idx="61">
                  <c:v>26</c:v>
                </c:pt>
                <c:pt idx="62">
                  <c:v>29</c:v>
                </c:pt>
                <c:pt idx="63">
                  <c:v>23</c:v>
                </c:pt>
                <c:pt idx="64">
                  <c:v>27</c:v>
                </c:pt>
                <c:pt idx="65">
                  <c:v>51</c:v>
                </c:pt>
                <c:pt idx="66">
                  <c:v>18</c:v>
                </c:pt>
                <c:pt idx="67">
                  <c:v>18</c:v>
                </c:pt>
                <c:pt idx="68">
                  <c:v>19</c:v>
                </c:pt>
                <c:pt idx="69">
                  <c:v>20</c:v>
                </c:pt>
              </c:numCache>
            </c:numRef>
          </c:val>
          <c:smooth val="0"/>
        </c:ser>
        <c:dLbls>
          <c:showLegendKey val="0"/>
          <c:showVal val="0"/>
          <c:showCatName val="0"/>
          <c:showSerName val="0"/>
          <c:showPercent val="0"/>
          <c:showBubbleSize val="0"/>
        </c:dLbls>
        <c:marker val="1"/>
        <c:smooth val="0"/>
        <c:axId val="72997888"/>
        <c:axId val="72716800"/>
      </c:lineChart>
      <c:catAx>
        <c:axId val="72997888"/>
        <c:scaling>
          <c:orientation val="minMax"/>
        </c:scaling>
        <c:delete val="0"/>
        <c:axPos val="b"/>
        <c:majorTickMark val="out"/>
        <c:minorTickMark val="none"/>
        <c:tickLblPos val="nextTo"/>
        <c:txPr>
          <a:bodyPr/>
          <a:lstStyle/>
          <a:p>
            <a:pPr>
              <a:defRPr sz="1000">
                <a:solidFill>
                  <a:srgbClr val="5F5F5F">
                    <a:alpha val="99000"/>
                  </a:srgbClr>
                </a:solidFill>
              </a:defRPr>
            </a:pPr>
            <a:endParaRPr lang="en-US"/>
          </a:p>
        </c:txPr>
        <c:crossAx val="72716800"/>
        <c:crosses val="autoZero"/>
        <c:auto val="1"/>
        <c:lblAlgn val="ctr"/>
        <c:lblOffset val="100"/>
        <c:noMultiLvlLbl val="0"/>
      </c:catAx>
      <c:valAx>
        <c:axId val="72716800"/>
        <c:scaling>
          <c:orientation val="minMax"/>
        </c:scaling>
        <c:delete val="0"/>
        <c:axPos val="l"/>
        <c:majorGridlines/>
        <c:numFmt formatCode="General" sourceLinked="1"/>
        <c:majorTickMark val="none"/>
        <c:minorTickMark val="none"/>
        <c:tickLblPos val="nextTo"/>
        <c:txPr>
          <a:bodyPr/>
          <a:lstStyle/>
          <a:p>
            <a:pPr>
              <a:defRPr sz="1200" b="0">
                <a:solidFill>
                  <a:srgbClr val="292929">
                    <a:alpha val="99000"/>
                  </a:srgbClr>
                </a:solidFill>
              </a:defRPr>
            </a:pPr>
            <a:endParaRPr lang="en-US"/>
          </a:p>
        </c:txPr>
        <c:crossAx val="72997888"/>
        <c:crosses val="autoZero"/>
        <c:crossBetween val="between"/>
        <c:majorUnit val="400"/>
      </c:valAx>
    </c:plotArea>
    <c:legend>
      <c:legendPos val="r"/>
      <c:layout>
        <c:manualLayout>
          <c:xMode val="edge"/>
          <c:yMode val="edge"/>
          <c:x val="0.7701743347803337"/>
          <c:y val="1.3497411257507991E-3"/>
          <c:w val="0.22895487255495212"/>
          <c:h val="0.19103164418461904"/>
        </c:manualLayout>
      </c:layout>
      <c:overlay val="0"/>
      <c:txPr>
        <a:bodyPr/>
        <a:lstStyle/>
        <a:p>
          <a:pPr>
            <a:defRPr sz="1050" b="0">
              <a:solidFill>
                <a:srgbClr val="5F5F5F">
                  <a:alpha val="99000"/>
                </a:srgbClr>
              </a:solidFill>
            </a:defRPr>
          </a:pPr>
          <a:endParaRPr lang="en-US"/>
        </a:p>
      </c:txPr>
    </c:legend>
    <c:plotVisOnly val="1"/>
    <c:dispBlanksAs val="gap"/>
    <c:showDLblsOverMax val="0"/>
  </c:chart>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[am2proda.xlsx]Sheet9!PivotTable4</c:name>
    <c:fmtId val="-1"/>
  </c:pivotSource>
  <c:chart>
    <c:title>
      <c:tx>
        <c:rich>
          <a:bodyPr/>
          <a:lstStyle/>
          <a:p>
            <a:pPr>
              <a:defRPr sz="1600" b="0">
                <a:solidFill>
                  <a:schemeClr val="tx2">
                    <a:alpha val="99000"/>
                  </a:schemeClr>
                </a:solidFill>
              </a:defRPr>
            </a:pPr>
            <a:r>
              <a:rPr lang="en-US" sz="1600" b="0" dirty="0">
                <a:solidFill>
                  <a:schemeClr val="tx2">
                    <a:alpha val="99000"/>
                  </a:schemeClr>
                </a:solidFill>
              </a:rPr>
              <a:t>Total </a:t>
            </a:r>
            <a:r>
              <a:rPr lang="en-US" sz="1600" b="0" dirty="0" smtClean="0">
                <a:solidFill>
                  <a:schemeClr val="tx2">
                    <a:alpha val="99000"/>
                  </a:schemeClr>
                </a:solidFill>
              </a:rPr>
              <a:t>Table </a:t>
            </a:r>
            <a:r>
              <a:rPr lang="en-US" sz="1600" b="0" baseline="0" dirty="0" smtClean="0">
                <a:solidFill>
                  <a:schemeClr val="tx2">
                    <a:alpha val="99000"/>
                  </a:schemeClr>
                </a:solidFill>
              </a:rPr>
              <a:t>Transactions</a:t>
            </a:r>
            <a:endParaRPr lang="en-US" sz="1600" b="0" dirty="0">
              <a:solidFill>
                <a:schemeClr val="tx2">
                  <a:alpha val="99000"/>
                </a:schemeClr>
              </a:solidFill>
            </a:endParaRPr>
          </a:p>
        </c:rich>
      </c:tx>
      <c:layout>
        <c:manualLayout>
          <c:xMode val="edge"/>
          <c:yMode val="edge"/>
          <c:x val="0.40122917536329572"/>
          <c:y val="2.3474245192744207E-2"/>
        </c:manualLayout>
      </c:layout>
      <c:overlay val="0"/>
    </c:title>
    <c:autoTitleDeleted val="0"/>
    <c:pivotFmts>
      <c:pivotFmt>
        <c:idx val="0"/>
      </c:pivotFmt>
      <c:pivotFmt>
        <c:idx val="1"/>
      </c:pivotFmt>
      <c:pivotFmt>
        <c:idx val="2"/>
      </c:pivotFmt>
      <c:pivotFmt>
        <c:idx val="3"/>
      </c:pivotFmt>
      <c:pivotFmt>
        <c:idx val="4"/>
      </c:pivotFmt>
      <c:pivotFmt>
        <c:idx val="5"/>
      </c:pivotFmt>
      <c:pivotFmt>
        <c:idx val="6"/>
      </c:pivotFmt>
      <c:pivotFmt>
        <c:idx val="7"/>
      </c:pivotFmt>
    </c:pivotFmts>
    <c:plotArea>
      <c:layout>
        <c:manualLayout>
          <c:layoutTarget val="inner"/>
          <c:xMode val="edge"/>
          <c:yMode val="edge"/>
          <c:x val="0.12770552916520067"/>
          <c:y val="0.16322723904499659"/>
          <c:w val="0.86051783844801177"/>
          <c:h val="0.44295665948808799"/>
        </c:manualLayout>
      </c:layout>
      <c:lineChart>
        <c:grouping val="standard"/>
        <c:varyColors val="0"/>
        <c:ser>
          <c:idx val="0"/>
          <c:order val="0"/>
          <c:tx>
            <c:strRef>
              <c:f>Sheet9!$B$1</c:f>
              <c:strCache>
                <c:ptCount val="1"/>
                <c:pt idx="0">
                  <c:v>Total</c:v>
                </c:pt>
              </c:strCache>
            </c:strRef>
          </c:tx>
          <c:spPr>
            <a:ln>
              <a:solidFill>
                <a:schemeClr val="accent4"/>
              </a:solidFill>
            </a:ln>
          </c:spPr>
          <c:marker>
            <c:spPr>
              <a:solidFill>
                <a:schemeClr val="accent4"/>
              </a:solidFill>
              <a:ln>
                <a:noFill/>
              </a:ln>
            </c:spPr>
          </c:marker>
          <c:cat>
            <c:strRef>
              <c:f>Sheet9!$A$2:$A$72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Sheet9!$B$2:$B$72</c:f>
              <c:numCache>
                <c:formatCode>General</c:formatCode>
                <c:ptCount val="70"/>
                <c:pt idx="0">
                  <c:v>5490200</c:v>
                </c:pt>
                <c:pt idx="1">
                  <c:v>5335000</c:v>
                </c:pt>
                <c:pt idx="2">
                  <c:v>5344700</c:v>
                </c:pt>
                <c:pt idx="3">
                  <c:v>5441700</c:v>
                </c:pt>
                <c:pt idx="4">
                  <c:v>5364100</c:v>
                </c:pt>
                <c:pt idx="5">
                  <c:v>5432000</c:v>
                </c:pt>
                <c:pt idx="6">
                  <c:v>5325300</c:v>
                </c:pt>
                <c:pt idx="7">
                  <c:v>5354400</c:v>
                </c:pt>
                <c:pt idx="8">
                  <c:v>5335000</c:v>
                </c:pt>
                <c:pt idx="9">
                  <c:v>5441700</c:v>
                </c:pt>
                <c:pt idx="10">
                  <c:v>5344700</c:v>
                </c:pt>
                <c:pt idx="11">
                  <c:v>5335000</c:v>
                </c:pt>
                <c:pt idx="12">
                  <c:v>5461100</c:v>
                </c:pt>
                <c:pt idx="13">
                  <c:v>5529000</c:v>
                </c:pt>
                <c:pt idx="14">
                  <c:v>4358700</c:v>
                </c:pt>
                <c:pt idx="15">
                  <c:v>4208400</c:v>
                </c:pt>
                <c:pt idx="16">
                  <c:v>4358700</c:v>
                </c:pt>
                <c:pt idx="17">
                  <c:v>4358700</c:v>
                </c:pt>
                <c:pt idx="18">
                  <c:v>4358700</c:v>
                </c:pt>
                <c:pt idx="19">
                  <c:v>4358700</c:v>
                </c:pt>
                <c:pt idx="20">
                  <c:v>5441700</c:v>
                </c:pt>
                <c:pt idx="21">
                  <c:v>5344700</c:v>
                </c:pt>
                <c:pt idx="22">
                  <c:v>5335000</c:v>
                </c:pt>
                <c:pt idx="23">
                  <c:v>5461100</c:v>
                </c:pt>
                <c:pt idx="24">
                  <c:v>5529000</c:v>
                </c:pt>
                <c:pt idx="25">
                  <c:v>4358700</c:v>
                </c:pt>
                <c:pt idx="26">
                  <c:v>9248400</c:v>
                </c:pt>
                <c:pt idx="27">
                  <c:v>9309000</c:v>
                </c:pt>
                <c:pt idx="28">
                  <c:v>9201369</c:v>
                </c:pt>
                <c:pt idx="29">
                  <c:v>8227115</c:v>
                </c:pt>
                <c:pt idx="30">
                  <c:v>9045288</c:v>
                </c:pt>
                <c:pt idx="31">
                  <c:v>9197271</c:v>
                </c:pt>
                <c:pt idx="32">
                  <c:v>9036479</c:v>
                </c:pt>
                <c:pt idx="33">
                  <c:v>8659782</c:v>
                </c:pt>
                <c:pt idx="34">
                  <c:v>9651564</c:v>
                </c:pt>
                <c:pt idx="35">
                  <c:v>9173276</c:v>
                </c:pt>
                <c:pt idx="36">
                  <c:v>8500993</c:v>
                </c:pt>
                <c:pt idx="37">
                  <c:v>9792887</c:v>
                </c:pt>
                <c:pt idx="38">
                  <c:v>9223245</c:v>
                </c:pt>
                <c:pt idx="39">
                  <c:v>9738707</c:v>
                </c:pt>
                <c:pt idx="40">
                  <c:v>9414905</c:v>
                </c:pt>
                <c:pt idx="41">
                  <c:v>9495844</c:v>
                </c:pt>
                <c:pt idx="42">
                  <c:v>9731959</c:v>
                </c:pt>
                <c:pt idx="43">
                  <c:v>9240920</c:v>
                </c:pt>
                <c:pt idx="44">
                  <c:v>8280748</c:v>
                </c:pt>
                <c:pt idx="45">
                  <c:v>8488781</c:v>
                </c:pt>
                <c:pt idx="46">
                  <c:v>8503177</c:v>
                </c:pt>
                <c:pt idx="47">
                  <c:v>9547163</c:v>
                </c:pt>
                <c:pt idx="48">
                  <c:v>9023890</c:v>
                </c:pt>
                <c:pt idx="49">
                  <c:v>9969631</c:v>
                </c:pt>
                <c:pt idx="50">
                  <c:v>9197431</c:v>
                </c:pt>
                <c:pt idx="51">
                  <c:v>9468439</c:v>
                </c:pt>
                <c:pt idx="52">
                  <c:v>9854052</c:v>
                </c:pt>
                <c:pt idx="53">
                  <c:v>8773452</c:v>
                </c:pt>
                <c:pt idx="54">
                  <c:v>9232726</c:v>
                </c:pt>
                <c:pt idx="55">
                  <c:v>9398856</c:v>
                </c:pt>
                <c:pt idx="56">
                  <c:v>8967298</c:v>
                </c:pt>
                <c:pt idx="57">
                  <c:v>9631728</c:v>
                </c:pt>
                <c:pt idx="58">
                  <c:v>9150025</c:v>
                </c:pt>
                <c:pt idx="59">
                  <c:v>8287195</c:v>
                </c:pt>
                <c:pt idx="60">
                  <c:v>9261422</c:v>
                </c:pt>
                <c:pt idx="61">
                  <c:v>8385185</c:v>
                </c:pt>
                <c:pt idx="62">
                  <c:v>8638053</c:v>
                </c:pt>
                <c:pt idx="63">
                  <c:v>8913287</c:v>
                </c:pt>
                <c:pt idx="64">
                  <c:v>9486068</c:v>
                </c:pt>
                <c:pt idx="65">
                  <c:v>8818124</c:v>
                </c:pt>
                <c:pt idx="66">
                  <c:v>8956721</c:v>
                </c:pt>
                <c:pt idx="67">
                  <c:v>8166055</c:v>
                </c:pt>
                <c:pt idx="68">
                  <c:v>9443257</c:v>
                </c:pt>
                <c:pt idx="69">
                  <c:v>8278899</c:v>
                </c:pt>
              </c:numCache>
            </c:numRef>
          </c:val>
          <c:smooth val="0"/>
        </c:ser>
        <c:dLbls>
          <c:showLegendKey val="0"/>
          <c:showVal val="0"/>
          <c:showCatName val="0"/>
          <c:showSerName val="0"/>
          <c:showPercent val="0"/>
          <c:showBubbleSize val="0"/>
        </c:dLbls>
        <c:marker val="1"/>
        <c:smooth val="0"/>
        <c:axId val="62979584"/>
        <c:axId val="72719680"/>
      </c:lineChart>
      <c:catAx>
        <c:axId val="62979584"/>
        <c:scaling>
          <c:orientation val="minMax"/>
        </c:scaling>
        <c:delete val="0"/>
        <c:axPos val="b"/>
        <c:majorTickMark val="out"/>
        <c:minorTickMark val="none"/>
        <c:tickLblPos val="nextTo"/>
        <c:txPr>
          <a:bodyPr/>
          <a:lstStyle/>
          <a:p>
            <a:pPr>
              <a:defRPr sz="1000">
                <a:solidFill>
                  <a:srgbClr val="5F5F5F">
                    <a:alpha val="99000"/>
                  </a:srgbClr>
                </a:solidFill>
              </a:defRPr>
            </a:pPr>
            <a:endParaRPr lang="en-US"/>
          </a:p>
        </c:txPr>
        <c:crossAx val="72719680"/>
        <c:crosses val="autoZero"/>
        <c:auto val="1"/>
        <c:lblAlgn val="ctr"/>
        <c:lblOffset val="100"/>
        <c:noMultiLvlLbl val="0"/>
      </c:catAx>
      <c:valAx>
        <c:axId val="72719680"/>
        <c:scaling>
          <c:orientation val="minMax"/>
          <c:max val="11000000"/>
          <c:min val="0"/>
        </c:scaling>
        <c:delete val="0"/>
        <c:axPos val="l"/>
        <c:majorGridlines/>
        <c:numFmt formatCode="General" sourceLinked="1"/>
        <c:majorTickMark val="out"/>
        <c:minorTickMark val="none"/>
        <c:tickLblPos val="nextTo"/>
        <c:txPr>
          <a:bodyPr/>
          <a:lstStyle/>
          <a:p>
            <a:pPr>
              <a:defRPr sz="1200" b="0">
                <a:solidFill>
                  <a:srgbClr val="292929">
                    <a:alpha val="99000"/>
                  </a:srgbClr>
                </a:solidFill>
              </a:defRPr>
            </a:pPr>
            <a:endParaRPr lang="en-US"/>
          </a:p>
        </c:txPr>
        <c:crossAx val="62979584"/>
        <c:crosses val="autoZero"/>
        <c:crossBetween val="between"/>
        <c:majorUnit val="4000000"/>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drawings/drawing1.xml><?xml version="1.0" encoding="utf-8"?>
<c:userShapes xmlns:c="http://schemas.openxmlformats.org/drawingml/2006/chart">
  <cdr:relSizeAnchor xmlns:cdr="http://schemas.openxmlformats.org/drawingml/2006/chartDrawing">
    <cdr:from>
      <cdr:x>0.00144</cdr:x>
      <cdr:y>0.16076</cdr:y>
    </cdr:from>
    <cdr:to>
      <cdr:x>0.02902</cdr:x>
      <cdr:y>0.843</cdr:y>
    </cdr:to>
    <cdr:sp macro="" textlink="">
      <cdr:nvSpPr>
        <cdr:cNvPr id="2" name="TextBox 1"/>
        <cdr:cNvSpPr txBox="1"/>
      </cdr:nvSpPr>
      <cdr:spPr>
        <a:xfrm xmlns:a="http://schemas.openxmlformats.org/drawingml/2006/main">
          <a:off x="16068" y="768427"/>
          <a:ext cx="307777" cy="3261081"/>
        </a:xfrm>
        <a:prstGeom xmlns:a="http://schemas.openxmlformats.org/drawingml/2006/main" prst="rect">
          <a:avLst/>
        </a:prstGeom>
        <a:noFill xmlns:a="http://schemas.openxmlformats.org/drawingml/2006/main"/>
      </cdr:spPr>
      <cdr:txBody>
        <a:bodyPr xmlns:a="http://schemas.openxmlformats.org/drawingml/2006/main" vertOverflow="clip" vert="vert270" wrap="square" lIns="0" tIns="0" rIns="0" bIns="0" rtlCol="0">
          <a:spAutoFit/>
        </a:bodyPr>
        <a:lstStyle xmlns:a="http://schemas.openxmlformats.org/drawingml/2006/main"/>
        <a:p xmlns:a="http://schemas.openxmlformats.org/drawingml/2006/main">
          <a:r>
            <a:rPr lang="en-US" sz="2000" b="0" dirty="0" smtClean="0">
              <a:solidFill>
                <a:srgbClr val="5F5F5F">
                  <a:alpha val="99000"/>
                </a:srgbClr>
              </a:solidFill>
            </a:rPr>
            <a:t>Average  Table  Latency (ms)</a:t>
          </a:r>
        </a:p>
      </cdr:txBody>
    </cdr:sp>
  </cdr:relSizeAnchor>
</c:userShapes>
</file>

<file path=ppt/drawings/drawing2.xml><?xml version="1.0" encoding="utf-8"?>
<c:userShapes xmlns:c="http://schemas.openxmlformats.org/drawingml/2006/chart">
  <cdr:relSizeAnchor xmlns:cdr="http://schemas.openxmlformats.org/drawingml/2006/chartDrawing">
    <cdr:from>
      <cdr:x>0.00207</cdr:x>
      <cdr:y>0.11909</cdr:y>
    </cdr:from>
    <cdr:to>
      <cdr:x>0.0434</cdr:x>
      <cdr:y>0.71576</cdr:y>
    </cdr:to>
    <cdr:sp macro="" textlink="">
      <cdr:nvSpPr>
        <cdr:cNvPr id="2" name="TextBox 1"/>
        <cdr:cNvSpPr txBox="1"/>
      </cdr:nvSpPr>
      <cdr:spPr>
        <a:xfrm xmlns:a="http://schemas.openxmlformats.org/drawingml/2006/main">
          <a:off x="22225" y="284615"/>
          <a:ext cx="443198" cy="1426029"/>
        </a:xfrm>
        <a:prstGeom xmlns:a="http://schemas.openxmlformats.org/drawingml/2006/main" prst="rect">
          <a:avLst/>
        </a:prstGeom>
        <a:noFill xmlns:a="http://schemas.openxmlformats.org/drawingml/2006/main"/>
      </cdr:spPr>
      <cdr:txBody>
        <a:bodyPr xmlns:a="http://schemas.openxmlformats.org/drawingml/2006/main" vertOverflow="clip" vert="vert270" wrap="square" lIns="0" tIns="0" rIns="0" bIns="0" rtlCol="0">
          <a:spAutoFit/>
        </a:bodyPr>
        <a:lstStyle xmlns:a="http://schemas.openxmlformats.org/drawingml/2006/main"/>
        <a:p xmlns:a="http://schemas.openxmlformats.org/drawingml/2006/main">
          <a:pPr algn="ctr">
            <a:lnSpc>
              <a:spcPct val="90000"/>
            </a:lnSpc>
          </a:pPr>
          <a:r>
            <a:rPr lang="en-US" sz="1600" b="0" dirty="0" smtClean="0">
              <a:gradFill>
                <a:gsLst>
                  <a:gs pos="0">
                    <a:schemeClr val="tx1"/>
                  </a:gs>
                  <a:gs pos="86000">
                    <a:schemeClr val="tx1"/>
                  </a:gs>
                </a:gsLst>
                <a:lin ang="5400000" scaled="0"/>
              </a:gradFill>
            </a:rPr>
            <a:t>Average  Latency</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5/21/2012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5/21/2012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5/21/2012 3:13 PM</a:t>
            </a:fld>
            <a:endParaRPr lang="en-US" dirty="0"/>
          </a:p>
        </p:txBody>
      </p:sp>
      <p:sp>
        <p:nvSpPr>
          <p:cNvPr id="7" name="Slide Number Placeholder 6"/>
          <p:cNvSpPr>
            <a:spLocks noGrp="1"/>
          </p:cNvSpPr>
          <p:nvPr>
            <p:ph type="sldNum" sz="quarter" idx="13"/>
          </p:nvPr>
        </p:nvSpPr>
        <p:spPr>
          <a:xfrm>
            <a:off x="6172200" y="8829967"/>
            <a:ext cx="684213" cy="464820"/>
          </a:xfrm>
        </p:spPr>
        <p:txBody>
          <a:bodyPr/>
          <a:lstStyle/>
          <a:p>
            <a:fld id="{EC87E0CF-87F6-4B58-B8B8-DCAB2DAAF3CA}" type="slidenum">
              <a:rPr lang="en-US" smtClean="0"/>
              <a:pPr/>
              <a:t>1</a:t>
            </a:fld>
            <a:endParaRPr lang="en-US" dirty="0"/>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790274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790274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5/21/2012 3:13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5/21/2012 3:13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036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41</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42</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43</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5/21/2012 3:13 PM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54</a:t>
            </a:fld>
            <a:endParaRPr lang="en-US" dirty="0"/>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22</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26</a:t>
            </a:fld>
            <a:endParaRPr lang="en-US" dirty="0"/>
          </a:p>
        </p:txBody>
      </p:sp>
    </p:spTree>
    <p:extLst>
      <p:ext uri="{BB962C8B-B14F-4D97-AF65-F5344CB8AC3E}">
        <p14:creationId xmlns:p14="http://schemas.microsoft.com/office/powerpoint/2010/main" val="399784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75711049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955700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3106974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43853536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5762367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94316134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351874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0394923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929203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482171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205823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14067990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07282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382100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529376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9307105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183381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532459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6147421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659608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3201793"/>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1128443"/>
      </p:ext>
    </p:extLst>
  </p:cSld>
  <p:clrMap bg1="lt1" tx1="dk1" bg2="lt2" tx2="dk2" accent1="accent1" accent2="accent2" accent3="accent3" accent4="accent4" accent5="accent5" accent6="accent6" hlink="hlink" folHlink="folHlink"/>
  <p:sldLayoutIdLst>
    <p:sldLayoutId id="2147483729"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pitchFamily="34"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0966737"/>
      </p:ext>
    </p:extLst>
  </p:cSld>
  <p:clrMap bg1="lt1" tx1="dk1" bg2="lt2" tx2="dk2" accent1="accent1" accent2="accent2" accent3="accent3" accent4="accent4" accent5="accent5" accent6="accent6" hlink="hlink" folHlink="folHlink"/>
  <p:sldLayoutIdLst>
    <p:sldLayoutId id="2147483758"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0.pn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account.table.core.windows.net/$Metrics" TargetMode="External"/><Relationship Id="rId2" Type="http://schemas.openxmlformats.org/officeDocument/2006/relationships/hyperlink" Target="http://account.blob.core.windows.net/$logs/"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upport.microsoft.com/oas/default.aspx?gprid=14928&amp;st=1&amp;wfxredirect=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hyperlink" Target="http://go.microsoft.com/fwlink/?LinkID=234565"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blogs.msdn.com/windowsazurestorage/" TargetMode="External"/><Relationship Id="rId2" Type="http://schemas.openxmlformats.org/officeDocument/2006/relationships/hyperlink" Target="http://go.microsoft.com/fwlink/?LinkID=234565"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bldw.in/SessionFeedback" TargetMode="External"/><Relationship Id="rId2" Type="http://schemas.openxmlformats.org/officeDocument/2006/relationships/hyperlink" Target="http://forums.dev.windows.com/"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Inside Windows </a:t>
            </a:r>
            <a:br>
              <a:rPr lang="en-US" dirty="0" smtClean="0"/>
            </a:br>
            <a:r>
              <a:rPr lang="en-US" dirty="0" smtClean="0"/>
              <a:t>Azure Storage</a:t>
            </a:r>
            <a:endParaRPr lang="en-US" dirty="0"/>
          </a:p>
        </p:txBody>
      </p:sp>
      <p:sp>
        <p:nvSpPr>
          <p:cNvPr id="3" name="Subtitle 2"/>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1420000011"/>
      </p:ext>
    </p:extLst>
  </p:cSld>
  <p:clrMapOvr>
    <a:masterClrMapping/>
  </p:clrMapOvr>
  <p:transition>
    <p:strips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Blobs</a:t>
            </a:r>
          </a:p>
        </p:txBody>
      </p:sp>
      <p:sp>
        <p:nvSpPr>
          <p:cNvPr id="12" name="Text Placeholder 8"/>
          <p:cNvSpPr txBox="1">
            <a:spLocks/>
          </p:cNvSpPr>
          <p:nvPr/>
        </p:nvSpPr>
        <p:spPr>
          <a:xfrm>
            <a:off x="8201343" y="1446213"/>
            <a:ext cx="3474720" cy="2366802"/>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Upload/Download Blobs</a:t>
            </a:r>
          </a:p>
          <a:p>
            <a:pPr marL="0" indent="0" defTabSz="1218987">
              <a:spcBef>
                <a:spcPts val="600"/>
              </a:spcBef>
              <a:buNone/>
            </a:pPr>
            <a:r>
              <a:rPr lang="en-US" sz="1800" spc="-51" dirty="0" smtClean="0"/>
              <a:t>Provides </a:t>
            </a:r>
            <a:r>
              <a:rPr lang="en-US" sz="1800" spc="-51" dirty="0"/>
              <a:t>continuation for large uploads</a:t>
            </a:r>
          </a:p>
          <a:p>
            <a:pPr marL="0" indent="0" defTabSz="1218987">
              <a:spcBef>
                <a:spcPts val="600"/>
              </a:spcBef>
              <a:buNone/>
            </a:pPr>
            <a:r>
              <a:rPr lang="en-US" sz="1800" spc="-51" dirty="0"/>
              <a:t>Provides range reads</a:t>
            </a:r>
          </a:p>
          <a:p>
            <a:pPr marL="0" indent="0" defTabSz="1218987">
              <a:spcBef>
                <a:spcPts val="600"/>
              </a:spcBef>
              <a:buNone/>
            </a:pPr>
            <a:r>
              <a:rPr lang="en-US" sz="1800" spc="-51" dirty="0"/>
              <a:t>Strong Consistency and Optimistic Concurrency</a:t>
            </a:r>
          </a:p>
          <a:p>
            <a:pPr marL="288925" indent="0" defTabSz="1218987">
              <a:spcBef>
                <a:spcPts val="600"/>
              </a:spcBef>
              <a:buNone/>
            </a:pPr>
            <a:r>
              <a:rPr lang="en-US" sz="1400" spc="-51" dirty="0"/>
              <a:t>Conditional operations – If-Match, If-Not-Modified-Since, etc.</a:t>
            </a:r>
          </a:p>
        </p:txBody>
      </p:sp>
      <p:sp>
        <p:nvSpPr>
          <p:cNvPr id="13" name="Text Placeholder 8"/>
          <p:cNvSpPr txBox="1">
            <a:spLocks/>
          </p:cNvSpPr>
          <p:nvPr/>
        </p:nvSpPr>
        <p:spPr>
          <a:xfrm>
            <a:off x="517525" y="1446211"/>
            <a:ext cx="3474720" cy="1089529"/>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A highly scalable and durable file system in </a:t>
            </a:r>
            <a:r>
              <a:rPr lang="en-US" sz="2400" dirty="0" smtClean="0">
                <a:solidFill>
                  <a:schemeClr val="accent2">
                    <a:alpha val="99000"/>
                  </a:schemeClr>
                </a:solidFill>
                <a:latin typeface="Segoe UI Light" pitchFamily="34" charset="0"/>
              </a:rPr>
              <a:t/>
            </a:r>
            <a:br>
              <a:rPr lang="en-US" sz="2400" dirty="0" smtClean="0">
                <a:solidFill>
                  <a:schemeClr val="accent2">
                    <a:alpha val="99000"/>
                  </a:schemeClr>
                </a:solidFill>
                <a:latin typeface="Segoe UI Light" pitchFamily="34" charset="0"/>
              </a:rPr>
            </a:br>
            <a:r>
              <a:rPr lang="en-US" sz="2400" dirty="0" smtClean="0">
                <a:solidFill>
                  <a:schemeClr val="accent2">
                    <a:alpha val="99000"/>
                  </a:schemeClr>
                </a:solidFill>
                <a:latin typeface="Segoe UI Light" pitchFamily="34" charset="0"/>
              </a:rPr>
              <a:t>the </a:t>
            </a:r>
            <a:r>
              <a:rPr lang="en-US" sz="2400" dirty="0">
                <a:solidFill>
                  <a:schemeClr val="accent2">
                    <a:alpha val="99000"/>
                  </a:schemeClr>
                </a:solidFill>
                <a:latin typeface="Segoe UI Light" pitchFamily="34" charset="0"/>
              </a:rPr>
              <a:t>cloud</a:t>
            </a:r>
          </a:p>
        </p:txBody>
      </p:sp>
      <p:sp>
        <p:nvSpPr>
          <p:cNvPr id="14" name="Text Placeholder 8"/>
          <p:cNvSpPr txBox="1">
            <a:spLocks/>
          </p:cNvSpPr>
          <p:nvPr/>
        </p:nvSpPr>
        <p:spPr>
          <a:xfrm>
            <a:off x="4359434" y="1433307"/>
            <a:ext cx="3474720" cy="1083374"/>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Store files as blobs and associate metadata </a:t>
            </a:r>
            <a:r>
              <a:rPr lang="en-US" sz="2400" dirty="0" smtClean="0">
                <a:solidFill>
                  <a:schemeClr val="accent2">
                    <a:alpha val="99000"/>
                  </a:schemeClr>
                </a:solidFill>
                <a:latin typeface="Segoe UI Light" pitchFamily="34" charset="0"/>
              </a:rPr>
              <a:t>with </a:t>
            </a:r>
            <a:r>
              <a:rPr lang="en-US" sz="2400" dirty="0">
                <a:solidFill>
                  <a:schemeClr val="accent2">
                    <a:alpha val="99000"/>
                  </a:schemeClr>
                </a:solidFill>
                <a:latin typeface="Segoe UI Light" pitchFamily="34" charset="0"/>
              </a:rPr>
              <a:t>it</a:t>
            </a:r>
          </a:p>
          <a:p>
            <a:pPr marL="0" indent="0" defTabSz="1218987">
              <a:spcBef>
                <a:spcPts val="600"/>
              </a:spcBef>
              <a:buNone/>
            </a:pPr>
            <a:r>
              <a:rPr lang="en-US" sz="1800" spc="-51" dirty="0"/>
              <a:t>Blobs can be up to 200 GB in size</a:t>
            </a:r>
          </a:p>
        </p:txBody>
      </p:sp>
      <p:sp>
        <p:nvSpPr>
          <p:cNvPr id="15" name="Text Placeholder 8"/>
          <p:cNvSpPr txBox="1">
            <a:spLocks/>
          </p:cNvSpPr>
          <p:nvPr/>
        </p:nvSpPr>
        <p:spPr>
          <a:xfrm>
            <a:off x="517525" y="3058380"/>
            <a:ext cx="3474720" cy="1000274"/>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Snapshot </a:t>
            </a:r>
            <a:r>
              <a:rPr lang="en-US" sz="2400" dirty="0" smtClean="0">
                <a:solidFill>
                  <a:schemeClr val="accent2">
                    <a:alpha val="99000"/>
                  </a:schemeClr>
                </a:solidFill>
                <a:latin typeface="Segoe UI Light" pitchFamily="34" charset="0"/>
              </a:rPr>
              <a:t>Blob</a:t>
            </a:r>
          </a:p>
          <a:p>
            <a:pPr marL="0" indent="0" defTabSz="1218987">
              <a:spcBef>
                <a:spcPts val="600"/>
              </a:spcBef>
              <a:buNone/>
            </a:pPr>
            <a:r>
              <a:rPr lang="en-US" sz="1800" spc="-51" dirty="0"/>
              <a:t>Create versions/backup of your blobs</a:t>
            </a:r>
          </a:p>
        </p:txBody>
      </p:sp>
      <p:sp>
        <p:nvSpPr>
          <p:cNvPr id="16" name="Text Placeholder 8"/>
          <p:cNvSpPr txBox="1">
            <a:spLocks/>
          </p:cNvSpPr>
          <p:nvPr/>
        </p:nvSpPr>
        <p:spPr>
          <a:xfrm>
            <a:off x="4359434" y="3058380"/>
            <a:ext cx="3474720" cy="750975"/>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Lease Blob</a:t>
            </a:r>
          </a:p>
          <a:p>
            <a:pPr marL="0" indent="0" defTabSz="1218987">
              <a:spcBef>
                <a:spcPts val="600"/>
              </a:spcBef>
              <a:buNone/>
            </a:pPr>
            <a:r>
              <a:rPr lang="en-US" sz="1800" spc="-51" dirty="0"/>
              <a:t>Exclusive write lease</a:t>
            </a:r>
          </a:p>
        </p:txBody>
      </p:sp>
    </p:spTree>
    <p:extLst>
      <p:ext uri="{BB962C8B-B14F-4D97-AF65-F5344CB8AC3E}">
        <p14:creationId xmlns:p14="http://schemas.microsoft.com/office/powerpoint/2010/main" val="41449970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Blobs – What is new?</a:t>
            </a:r>
          </a:p>
        </p:txBody>
      </p:sp>
      <p:sp>
        <p:nvSpPr>
          <p:cNvPr id="3" name="Rounded Rectangle 2"/>
          <p:cNvSpPr/>
          <p:nvPr/>
        </p:nvSpPr>
        <p:spPr bwMode="auto">
          <a:xfrm>
            <a:off x="522905" y="1446213"/>
            <a:ext cx="3645604" cy="3648456"/>
          </a:xfrm>
          <a:prstGeom prst="roundRect">
            <a:avLst>
              <a:gd name="adj" fmla="val 0"/>
            </a:avLst>
          </a:prstGeom>
          <a:solidFill>
            <a:schemeClr val="accent1"/>
          </a:solidFill>
          <a:ln w="9525" cap="flat" cmpd="sng" algn="ctr">
            <a:noFill/>
            <a:prstDash val="solid"/>
          </a:ln>
          <a:effectLst/>
        </p:spPr>
        <p:txBody>
          <a:bodyPr tIns="91440" bIns="91440" rtlCol="0" anchor="t" anchorCtr="0"/>
          <a:lstStyle/>
          <a:p>
            <a:pPr lvl="0" defTabSz="914361">
              <a:lnSpc>
                <a:spcPct val="90000"/>
              </a:lnSpc>
              <a:defRPr/>
            </a:pPr>
            <a:r>
              <a:rPr lang="en-US" sz="2800" kern="0" dirty="0">
                <a:gradFill>
                  <a:gsLst>
                    <a:gs pos="0">
                      <a:srgbClr val="FFFFFF"/>
                    </a:gs>
                    <a:gs pos="100000">
                      <a:srgbClr val="FFFFFF"/>
                    </a:gs>
                  </a:gsLst>
                  <a:lin ang="5400000" scaled="0"/>
                </a:gradFill>
              </a:rPr>
              <a:t>Efficient Resume for browsers and streaming media players require:</a:t>
            </a:r>
          </a:p>
        </p:txBody>
      </p:sp>
      <p:sp>
        <p:nvSpPr>
          <p:cNvPr id="4" name="Rounded Rectangle 6"/>
          <p:cNvSpPr/>
          <p:nvPr/>
        </p:nvSpPr>
        <p:spPr bwMode="black">
          <a:xfrm rot="16200000">
            <a:off x="551612" y="3397690"/>
            <a:ext cx="981653" cy="139165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88"/>
          <p:cNvSpPr>
            <a:spLocks noEditPoints="1"/>
          </p:cNvSpPr>
          <p:nvPr/>
        </p:nvSpPr>
        <p:spPr bwMode="black">
          <a:xfrm>
            <a:off x="2983757" y="3351012"/>
            <a:ext cx="1751201" cy="1485006"/>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Text Placeholder 8"/>
          <p:cNvSpPr txBox="1">
            <a:spLocks/>
          </p:cNvSpPr>
          <p:nvPr/>
        </p:nvSpPr>
        <p:spPr>
          <a:xfrm>
            <a:off x="4543742" y="3389587"/>
            <a:ext cx="6202721" cy="1705082"/>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2400"/>
              </a:spcBef>
              <a:buNone/>
            </a:pPr>
            <a:r>
              <a:rPr lang="en-US" sz="2400" spc="-51" dirty="0"/>
              <a:t>Range requests of the form “Range: bytes 100-” </a:t>
            </a:r>
          </a:p>
          <a:p>
            <a:pPr marL="0" indent="0" defTabSz="1218987">
              <a:spcBef>
                <a:spcPts val="2400"/>
              </a:spcBef>
              <a:buNone/>
            </a:pPr>
            <a:r>
              <a:rPr lang="en-US" sz="2400" spc="-51" dirty="0"/>
              <a:t>Return “Accept-Ranges” response header</a:t>
            </a:r>
          </a:p>
          <a:p>
            <a:pPr marL="0" indent="0" defTabSz="1218987">
              <a:spcBef>
                <a:spcPts val="2400"/>
              </a:spcBef>
              <a:buNone/>
            </a:pPr>
            <a:r>
              <a:rPr lang="en-US" sz="2400" spc="-51" dirty="0" err="1"/>
              <a:t>ETags</a:t>
            </a:r>
            <a:r>
              <a:rPr lang="en-US" sz="2400" spc="-51" dirty="0"/>
              <a:t> to be quoted</a:t>
            </a:r>
          </a:p>
        </p:txBody>
      </p:sp>
    </p:spTree>
    <p:extLst>
      <p:ext uri="{BB962C8B-B14F-4D97-AF65-F5344CB8AC3E}">
        <p14:creationId xmlns:p14="http://schemas.microsoft.com/office/powerpoint/2010/main" val="17599460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Tables</a:t>
            </a:r>
          </a:p>
        </p:txBody>
      </p:sp>
      <p:sp>
        <p:nvSpPr>
          <p:cNvPr id="4" name="Text Placeholder 8"/>
          <p:cNvSpPr txBox="1">
            <a:spLocks/>
          </p:cNvSpPr>
          <p:nvPr/>
        </p:nvSpPr>
        <p:spPr>
          <a:xfrm>
            <a:off x="517525" y="1446213"/>
            <a:ext cx="5382532" cy="3062377"/>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dirty="0">
                <a:solidFill>
                  <a:schemeClr val="accent2">
                    <a:alpha val="99000"/>
                  </a:schemeClr>
                </a:solidFill>
                <a:latin typeface="Segoe UI Light" pitchFamily="34" charset="0"/>
              </a:rPr>
              <a:t>Scalable Structured </a:t>
            </a:r>
            <a:r>
              <a:rPr lang="en-US" dirty="0" smtClean="0">
                <a:solidFill>
                  <a:schemeClr val="accent2">
                    <a:alpha val="99000"/>
                  </a:schemeClr>
                </a:solidFill>
                <a:latin typeface="Segoe UI Light" pitchFamily="34" charset="0"/>
              </a:rPr>
              <a:t>Storage</a:t>
            </a:r>
            <a:r>
              <a:rPr lang="en-US" sz="1800" spc="-51" dirty="0" smtClean="0"/>
              <a:t/>
            </a:r>
            <a:br>
              <a:rPr lang="en-US" sz="1800" spc="-51" dirty="0" smtClean="0"/>
            </a:br>
            <a:r>
              <a:rPr lang="en-US" sz="1800" spc="-51" dirty="0" smtClean="0"/>
              <a:t/>
            </a:r>
            <a:br>
              <a:rPr lang="en-US" sz="1800" spc="-51" dirty="0" smtClean="0"/>
            </a:br>
            <a:r>
              <a:rPr lang="en-US" sz="2100" spc="-51" dirty="0" smtClean="0"/>
              <a:t>Store Tables with billions of entities and TBs </a:t>
            </a:r>
            <a:br>
              <a:rPr lang="en-US" sz="2100" spc="-51" dirty="0" smtClean="0"/>
            </a:br>
            <a:r>
              <a:rPr lang="en-US" sz="2100" spc="-51" dirty="0" smtClean="0"/>
              <a:t>of data</a:t>
            </a:r>
          </a:p>
          <a:p>
            <a:pPr marL="0" indent="0" defTabSz="1218987">
              <a:spcBef>
                <a:spcPts val="1200"/>
              </a:spcBef>
              <a:buNone/>
            </a:pPr>
            <a:r>
              <a:rPr lang="en-US" sz="2100" spc="-51" dirty="0" smtClean="0"/>
              <a:t>Provides </a:t>
            </a:r>
            <a:r>
              <a:rPr lang="en-US" sz="2100" spc="-51" dirty="0"/>
              <a:t>flexible schema (</a:t>
            </a:r>
            <a:r>
              <a:rPr lang="en-US" sz="2100" spc="-51" dirty="0" err="1"/>
              <a:t>NoSQL</a:t>
            </a:r>
            <a:r>
              <a:rPr lang="en-US" sz="2100" spc="-51" dirty="0"/>
              <a:t>)</a:t>
            </a:r>
          </a:p>
          <a:p>
            <a:pPr marL="0" indent="0" defTabSz="1218987">
              <a:spcBef>
                <a:spcPts val="1200"/>
              </a:spcBef>
              <a:buNone/>
            </a:pPr>
            <a:r>
              <a:rPr lang="en-US" sz="2100" spc="-51" dirty="0"/>
              <a:t>Data </a:t>
            </a:r>
            <a:r>
              <a:rPr lang="en-US" sz="2100" spc="-51" dirty="0" smtClean="0"/>
              <a:t>Model</a:t>
            </a:r>
          </a:p>
          <a:p>
            <a:pPr marL="288925" indent="0" defTabSz="1218987">
              <a:spcBef>
                <a:spcPts val="1200"/>
              </a:spcBef>
              <a:buNone/>
            </a:pPr>
            <a:r>
              <a:rPr lang="en-US" sz="1800" spc="-51" dirty="0"/>
              <a:t>A table is a set of entities (rows)</a:t>
            </a:r>
          </a:p>
          <a:p>
            <a:pPr marL="288925" indent="0" defTabSz="1218987">
              <a:spcBef>
                <a:spcPts val="1200"/>
              </a:spcBef>
              <a:buNone/>
            </a:pPr>
            <a:r>
              <a:rPr lang="en-US" sz="1800" spc="-51" dirty="0"/>
              <a:t>An entity is a set of properties (columns</a:t>
            </a:r>
            <a:r>
              <a:rPr lang="en-US" sz="1800" spc="-51" dirty="0" smtClean="0"/>
              <a:t>)</a:t>
            </a:r>
            <a:endParaRPr lang="en-US" sz="1800" spc="-51" dirty="0"/>
          </a:p>
        </p:txBody>
      </p:sp>
      <p:sp>
        <p:nvSpPr>
          <p:cNvPr id="5" name="Text Placeholder 8"/>
          <p:cNvSpPr txBox="1">
            <a:spLocks/>
          </p:cNvSpPr>
          <p:nvPr/>
        </p:nvSpPr>
        <p:spPr>
          <a:xfrm>
            <a:off x="6293531" y="1432743"/>
            <a:ext cx="5382532" cy="1423467"/>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dirty="0">
                <a:solidFill>
                  <a:schemeClr val="accent2">
                    <a:alpha val="99000"/>
                  </a:schemeClr>
                </a:solidFill>
                <a:latin typeface="Segoe UI Light" pitchFamily="34" charset="0"/>
              </a:rPr>
              <a:t>Familiar and Easy to use </a:t>
            </a:r>
            <a:r>
              <a:rPr lang="en-US" dirty="0" smtClean="0">
                <a:solidFill>
                  <a:schemeClr val="accent2">
                    <a:alpha val="99000"/>
                  </a:schemeClr>
                </a:solidFill>
                <a:latin typeface="Segoe UI Light" pitchFamily="34" charset="0"/>
              </a:rPr>
              <a:t>API</a:t>
            </a:r>
            <a:endParaRPr lang="en-US" sz="1800" spc="-51" dirty="0"/>
          </a:p>
          <a:p>
            <a:pPr marL="0" indent="0" defTabSz="1218987">
              <a:spcBef>
                <a:spcPts val="1200"/>
              </a:spcBef>
              <a:buNone/>
            </a:pPr>
            <a:r>
              <a:rPr lang="en-US" sz="2100" spc="-51" dirty="0" err="1"/>
              <a:t>OData</a:t>
            </a:r>
            <a:r>
              <a:rPr lang="en-US" sz="2100" spc="-51" dirty="0"/>
              <a:t> Protocol</a:t>
            </a:r>
          </a:p>
          <a:p>
            <a:pPr marL="0" indent="0" defTabSz="1218987">
              <a:spcBef>
                <a:spcPts val="1200"/>
              </a:spcBef>
              <a:buNone/>
            </a:pPr>
            <a:r>
              <a:rPr lang="en-US" sz="2100" spc="-51" dirty="0"/>
              <a:t>WCF Data Services - .NET classes and LINQ</a:t>
            </a:r>
          </a:p>
        </p:txBody>
      </p:sp>
    </p:spTree>
    <p:extLst>
      <p:ext uri="{BB962C8B-B14F-4D97-AF65-F5344CB8AC3E}">
        <p14:creationId xmlns:p14="http://schemas.microsoft.com/office/powerpoint/2010/main" val="337128924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alpha val="99000"/>
                  </a:schemeClr>
                </a:solidFill>
              </a:rPr>
              <a:t>Windows Azure Tables – What is new?</a:t>
            </a:r>
          </a:p>
        </p:txBody>
      </p:sp>
      <p:sp>
        <p:nvSpPr>
          <p:cNvPr id="3" name="Content Placeholder 2"/>
          <p:cNvSpPr>
            <a:spLocks noGrp="1"/>
          </p:cNvSpPr>
          <p:nvPr>
            <p:ph type="body" sz="quarter" idx="10"/>
          </p:nvPr>
        </p:nvSpPr>
        <p:spPr>
          <a:xfrm>
            <a:off x="1326382" y="1447800"/>
            <a:ext cx="5617029" cy="3816429"/>
          </a:xfrm>
        </p:spPr>
        <p:txBody>
          <a:bodyPr/>
          <a:lstStyle/>
          <a:p>
            <a:pPr lvl="1">
              <a:lnSpc>
                <a:spcPct val="100000"/>
              </a:lnSpc>
              <a:spcAft>
                <a:spcPts val="600"/>
              </a:spcAft>
            </a:pPr>
            <a:r>
              <a:rPr lang="en-US" sz="3600" dirty="0">
                <a:solidFill>
                  <a:schemeClr val="bg1">
                    <a:alpha val="99000"/>
                  </a:schemeClr>
                </a:solidFill>
                <a:latin typeface="Segoe UI Light" pitchFamily="34" charset="0"/>
              </a:rPr>
              <a:t>Insert entity</a:t>
            </a:r>
          </a:p>
          <a:p>
            <a:pPr lvl="1">
              <a:lnSpc>
                <a:spcPct val="100000"/>
              </a:lnSpc>
            </a:pPr>
            <a:r>
              <a:rPr lang="en-US" sz="3600" dirty="0">
                <a:solidFill>
                  <a:schemeClr val="bg1">
                    <a:alpha val="99000"/>
                  </a:schemeClr>
                </a:solidFill>
                <a:latin typeface="Segoe UI Light" pitchFamily="34" charset="0"/>
              </a:rPr>
              <a:t>Update entity </a:t>
            </a:r>
          </a:p>
          <a:p>
            <a:pPr marL="0" lvl="1">
              <a:lnSpc>
                <a:spcPct val="100000"/>
              </a:lnSpc>
            </a:pPr>
            <a:r>
              <a:rPr lang="en-US" sz="2400" dirty="0">
                <a:solidFill>
                  <a:schemeClr val="bg1">
                    <a:alpha val="99000"/>
                  </a:schemeClr>
                </a:solidFill>
                <a:latin typeface="Segoe UI Light" pitchFamily="34" charset="0"/>
              </a:rPr>
              <a:t>Merge </a:t>
            </a:r>
          </a:p>
          <a:p>
            <a:pPr marL="0" lvl="1">
              <a:lnSpc>
                <a:spcPct val="100000"/>
              </a:lnSpc>
              <a:spcAft>
                <a:spcPts val="600"/>
              </a:spcAft>
            </a:pPr>
            <a:r>
              <a:rPr lang="en-US" sz="2400" dirty="0">
                <a:solidFill>
                  <a:schemeClr val="bg1">
                    <a:alpha val="99000"/>
                  </a:schemeClr>
                </a:solidFill>
                <a:latin typeface="Segoe UI Light" pitchFamily="34" charset="0"/>
              </a:rPr>
              <a:t>Replace</a:t>
            </a:r>
          </a:p>
          <a:p>
            <a:pPr lvl="1">
              <a:lnSpc>
                <a:spcPct val="100000"/>
              </a:lnSpc>
              <a:spcAft>
                <a:spcPts val="600"/>
              </a:spcAft>
            </a:pPr>
            <a:r>
              <a:rPr lang="en-US" sz="3600" dirty="0">
                <a:solidFill>
                  <a:schemeClr val="bg1">
                    <a:alpha val="99000"/>
                  </a:schemeClr>
                </a:solidFill>
                <a:latin typeface="Segoe UI Light" pitchFamily="34" charset="0"/>
              </a:rPr>
              <a:t>Delete entity</a:t>
            </a:r>
          </a:p>
          <a:p>
            <a:pPr lvl="1">
              <a:lnSpc>
                <a:spcPct val="100000"/>
              </a:lnSpc>
              <a:spcAft>
                <a:spcPts val="600"/>
              </a:spcAft>
            </a:pPr>
            <a:r>
              <a:rPr lang="en-US" sz="3600" dirty="0">
                <a:solidFill>
                  <a:schemeClr val="bg1">
                    <a:alpha val="99000"/>
                  </a:schemeClr>
                </a:solidFill>
                <a:latin typeface="Segoe UI Light" pitchFamily="34" charset="0"/>
              </a:rPr>
              <a:t>Query entity</a:t>
            </a:r>
          </a:p>
          <a:p>
            <a:pPr lvl="1">
              <a:lnSpc>
                <a:spcPct val="100000"/>
              </a:lnSpc>
              <a:spcAft>
                <a:spcPts val="600"/>
              </a:spcAft>
            </a:pPr>
            <a:r>
              <a:rPr lang="en-US" sz="3600" dirty="0">
                <a:solidFill>
                  <a:schemeClr val="bg1">
                    <a:alpha val="99000"/>
                  </a:schemeClr>
                </a:solidFill>
                <a:latin typeface="Segoe UI Light" pitchFamily="34" charset="0"/>
              </a:rPr>
              <a:t>Entity Group Transactions</a:t>
            </a:r>
          </a:p>
        </p:txBody>
      </p:sp>
      <p:sp>
        <p:nvSpPr>
          <p:cNvPr id="7" name="Content Placeholder 2"/>
          <p:cNvSpPr txBox="1">
            <a:spLocks/>
          </p:cNvSpPr>
          <p:nvPr/>
        </p:nvSpPr>
        <p:spPr>
          <a:xfrm>
            <a:off x="6501284" y="1447800"/>
            <a:ext cx="5486400" cy="2354491"/>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00000"/>
              </a:lnSpc>
            </a:pPr>
            <a:r>
              <a:rPr lang="en-US" sz="3600" dirty="0">
                <a:solidFill>
                  <a:schemeClr val="bg1">
                    <a:alpha val="99000"/>
                  </a:schemeClr>
                </a:solidFill>
                <a:latin typeface="Segoe UI Light" pitchFamily="34" charset="0"/>
              </a:rPr>
              <a:t>Query Projection ($select)</a:t>
            </a:r>
          </a:p>
          <a:p>
            <a:pPr marL="0" lvl="1" defTabSz="914363">
              <a:lnSpc>
                <a:spcPct val="100000"/>
              </a:lnSpc>
              <a:spcAft>
                <a:spcPts val="600"/>
              </a:spcAft>
            </a:pPr>
            <a:r>
              <a:rPr lang="en-US" sz="2400" spc="-50" dirty="0">
                <a:solidFill>
                  <a:schemeClr val="bg1">
                    <a:alpha val="99000"/>
                  </a:schemeClr>
                </a:solidFill>
                <a:latin typeface="Segoe UI Light" pitchFamily="34" charset="0"/>
              </a:rPr>
              <a:t>Project only selected columns</a:t>
            </a:r>
          </a:p>
          <a:p>
            <a:pPr lvl="1">
              <a:lnSpc>
                <a:spcPct val="100000"/>
              </a:lnSpc>
            </a:pPr>
            <a:r>
              <a:rPr lang="en-US" sz="3600" dirty="0" err="1" smtClean="0">
                <a:solidFill>
                  <a:schemeClr val="bg1">
                    <a:alpha val="99000"/>
                  </a:schemeClr>
                </a:solidFill>
                <a:latin typeface="Segoe UI Light" pitchFamily="34" charset="0"/>
              </a:rPr>
              <a:t>Upsert</a:t>
            </a:r>
            <a:r>
              <a:rPr lang="en-US" sz="3600" dirty="0" smtClean="0">
                <a:solidFill>
                  <a:schemeClr val="bg1">
                    <a:alpha val="99000"/>
                  </a:schemeClr>
                </a:solidFill>
                <a:latin typeface="Segoe UI Light" pitchFamily="34" charset="0"/>
              </a:rPr>
              <a:t> </a:t>
            </a:r>
            <a:r>
              <a:rPr lang="en-US" sz="3600" dirty="0">
                <a:solidFill>
                  <a:schemeClr val="bg1">
                    <a:alpha val="99000"/>
                  </a:schemeClr>
                </a:solidFill>
                <a:latin typeface="Segoe UI Light" pitchFamily="34" charset="0"/>
              </a:rPr>
              <a:t>Entity</a:t>
            </a:r>
          </a:p>
          <a:p>
            <a:pPr marL="344488" lvl="1" indent="-344488" defTabSz="914363">
              <a:lnSpc>
                <a:spcPct val="100000"/>
              </a:lnSpc>
            </a:pPr>
            <a:r>
              <a:rPr lang="en-US" sz="2400" spc="-50" dirty="0" err="1">
                <a:solidFill>
                  <a:schemeClr val="bg1">
                    <a:alpha val="99000"/>
                  </a:schemeClr>
                </a:solidFill>
                <a:latin typeface="Segoe UI Light" pitchFamily="34" charset="0"/>
              </a:rPr>
              <a:t>InsertOrReplace</a:t>
            </a:r>
            <a:endParaRPr lang="en-US" sz="2400" spc="-50" dirty="0">
              <a:solidFill>
                <a:schemeClr val="bg1">
                  <a:alpha val="99000"/>
                </a:schemeClr>
              </a:solidFill>
              <a:latin typeface="Segoe UI Light" pitchFamily="34" charset="0"/>
            </a:endParaRPr>
          </a:p>
          <a:p>
            <a:pPr marL="344488" lvl="1" indent="-344488" defTabSz="914363">
              <a:lnSpc>
                <a:spcPct val="100000"/>
              </a:lnSpc>
            </a:pPr>
            <a:r>
              <a:rPr lang="en-US" sz="2400" spc="-50" dirty="0" err="1">
                <a:solidFill>
                  <a:schemeClr val="bg1">
                    <a:alpha val="99000"/>
                  </a:schemeClr>
                </a:solidFill>
                <a:latin typeface="Segoe UI Light" pitchFamily="34" charset="0"/>
              </a:rPr>
              <a:t>InsertOrMerge</a:t>
            </a:r>
            <a:endParaRPr lang="en-US" sz="2400" spc="-50" dirty="0">
              <a:solidFill>
                <a:schemeClr val="bg1">
                  <a:alpha val="99000"/>
                </a:schemeClr>
              </a:solidFill>
              <a:latin typeface="Segoe UI Light" pitchFamily="34" charset="0"/>
            </a:endParaRPr>
          </a:p>
        </p:txBody>
      </p:sp>
      <p:sp>
        <p:nvSpPr>
          <p:cNvPr id="6" name="Rounded Rectangle 6"/>
          <p:cNvSpPr/>
          <p:nvPr/>
        </p:nvSpPr>
        <p:spPr bwMode="black">
          <a:xfrm rot="16200000">
            <a:off x="10096103" y="4904592"/>
            <a:ext cx="1569134" cy="222449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985672" y="6363487"/>
            <a:ext cx="1681921" cy="195501"/>
          </a:xfrm>
          <a:prstGeom prst="rect">
            <a:avLst/>
          </a:prstGeom>
        </p:spPr>
      </p:pic>
    </p:spTree>
    <p:extLst>
      <p:ext uri="{BB962C8B-B14F-4D97-AF65-F5344CB8AC3E}">
        <p14:creationId xmlns:p14="http://schemas.microsoft.com/office/powerpoint/2010/main" val="138272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Azure Tables - Projection</a:t>
            </a:r>
          </a:p>
        </p:txBody>
      </p:sp>
      <p:sp>
        <p:nvSpPr>
          <p:cNvPr id="7" name="Text Placeholder 2"/>
          <p:cNvSpPr>
            <a:spLocks noGrp="1"/>
          </p:cNvSpPr>
          <p:nvPr>
            <p:ph type="body" sz="quarter" idx="10"/>
          </p:nvPr>
        </p:nvSpPr>
        <p:spPr>
          <a:xfrm>
            <a:off x="517525" y="1446213"/>
            <a:ext cx="11149012" cy="4825937"/>
          </a:xfrm>
        </p:spPr>
        <p:txBody>
          <a:bodyPr/>
          <a:lstStyle/>
          <a:p>
            <a:pPr marL="0" indent="0">
              <a:buNone/>
            </a:pPr>
            <a:r>
              <a:rPr lang="en-US" sz="1600" dirty="0" smtClean="0">
                <a:solidFill>
                  <a:srgbClr val="0000FF"/>
                </a:solidFill>
                <a:latin typeface="Consolas" pitchFamily="49" charset="0"/>
                <a:cs typeface="Consolas" pitchFamily="49" charset="0"/>
              </a:rPr>
              <a:t>    </a:t>
            </a:r>
          </a:p>
          <a:p>
            <a:pPr marL="0" indent="0">
              <a:buNone/>
            </a:pPr>
            <a:r>
              <a:rPr lang="en-US" sz="1600" dirty="0">
                <a:solidFill>
                  <a:srgbClr val="0000FF"/>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class</a:t>
            </a:r>
            <a:r>
              <a:rPr lang="en-US" sz="1600" dirty="0">
                <a:solidFill>
                  <a:prstClr val="black"/>
                </a:solidFill>
                <a:latin typeface="Consolas" pitchFamily="49" charset="0"/>
                <a:cs typeface="Consolas" pitchFamily="49" charset="0"/>
              </a:rPr>
              <a:t> </a:t>
            </a:r>
            <a:r>
              <a:rPr lang="en-US" sz="1600" dirty="0" smtClean="0">
                <a:solidFill>
                  <a:srgbClr val="2B91AF"/>
                </a:solidFill>
                <a:latin typeface="Consolas" pitchFamily="49" charset="0"/>
                <a:cs typeface="Consolas" pitchFamily="49" charset="0"/>
              </a:rPr>
              <a:t>Customer</a:t>
            </a:r>
            <a:endParaRPr lang="en-US" sz="1600" dirty="0">
              <a:solidFill>
                <a:prstClr val="black"/>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p>
          <a:p>
            <a:pPr marL="0" indent="0">
              <a:buNone/>
            </a:pP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public</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PartitionKey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smtClean="0">
                <a:solidFill>
                  <a:srgbClr val="00B050"/>
                </a:solidFill>
                <a:latin typeface="Consolas" pitchFamily="49" charset="0"/>
                <a:cs typeface="Consolas" pitchFamily="49" charset="0"/>
              </a:rPr>
              <a:t>// Customer Name</a:t>
            </a:r>
            <a:endParaRPr lang="en-US" sz="1600" dirty="0">
              <a:solidFill>
                <a:srgbClr val="00B050"/>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public</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RowKey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smtClean="0">
                <a:solidFill>
                  <a:srgbClr val="00B050"/>
                </a:solidFill>
                <a:latin typeface="Consolas" pitchFamily="49" charset="0"/>
                <a:cs typeface="Consolas" pitchFamily="49" charset="0"/>
              </a:rPr>
              <a:t>// Customer Phone Number</a:t>
            </a:r>
            <a:endParaRPr lang="en-US" sz="1600" dirty="0">
              <a:solidFill>
                <a:srgbClr val="00B050"/>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public</a:t>
            </a:r>
            <a:r>
              <a:rPr lang="en-US" sz="1600" dirty="0">
                <a:solidFill>
                  <a:prstClr val="black"/>
                </a:solidFill>
                <a:latin typeface="Consolas" pitchFamily="49" charset="0"/>
                <a:cs typeface="Consolas" pitchFamily="49" charset="0"/>
              </a:rPr>
              <a:t> </a:t>
            </a:r>
            <a:r>
              <a:rPr lang="en-US" sz="1600" dirty="0" err="1">
                <a:solidFill>
                  <a:srgbClr val="2B91AF"/>
                </a:solidFill>
                <a:latin typeface="Consolas" pitchFamily="49" charset="0"/>
                <a:cs typeface="Consolas" pitchFamily="49" charset="0"/>
              </a:rPr>
              <a:t>DateTime</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CustomerSince</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p>
          <a:p>
            <a:pPr marL="0" indent="0">
              <a:buNone/>
            </a:pP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public</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double</a:t>
            </a:r>
            <a:r>
              <a:rPr lang="en-US" sz="1600" dirty="0" smtClean="0">
                <a:solidFill>
                  <a:prstClr val="black"/>
                </a:solidFill>
                <a:latin typeface="Consolas" pitchFamily="49" charset="0"/>
                <a:cs typeface="Consolas" pitchFamily="49" charset="0"/>
              </a:rPr>
              <a:t> </a:t>
            </a:r>
            <a:r>
              <a:rPr lang="en-US" sz="1600" dirty="0" err="1" smtClean="0">
                <a:solidFill>
                  <a:prstClr val="black"/>
                </a:solidFill>
                <a:latin typeface="Consolas" pitchFamily="49" charset="0"/>
                <a:cs typeface="Consolas" pitchFamily="49" charset="0"/>
              </a:rPr>
              <a:t>TotalPurchase</a:t>
            </a:r>
            <a:r>
              <a:rPr lang="en-US" sz="1600" dirty="0" smtClean="0">
                <a:solidFill>
                  <a:prstClr val="black"/>
                </a:solidFill>
                <a:latin typeface="Consolas" pitchFamily="49" charset="0"/>
                <a:cs typeface="Consolas" pitchFamily="49" charset="0"/>
              </a:rPr>
              <a:t> { </a:t>
            </a:r>
            <a:r>
              <a:rPr lang="en-US" sz="1600" dirty="0" smtClean="0">
                <a:solidFill>
                  <a:srgbClr val="0000FF"/>
                </a:solidFill>
                <a:latin typeface="Consolas" pitchFamily="49" charset="0"/>
                <a:cs typeface="Consolas" pitchFamily="49" charset="0"/>
              </a:rPr>
              <a:t>get</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set</a:t>
            </a:r>
            <a:r>
              <a:rPr lang="en-US" sz="1600" dirty="0" smtClean="0">
                <a:solidFill>
                  <a:prstClr val="black"/>
                </a:solidFill>
                <a:latin typeface="Consolas" pitchFamily="49" charset="0"/>
                <a:cs typeface="Consolas" pitchFamily="49" charset="0"/>
              </a:rPr>
              <a:t>; }</a:t>
            </a:r>
          </a:p>
          <a:p>
            <a:pPr marL="0" indent="0">
              <a:buNone/>
            </a:pP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public</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string </a:t>
            </a:r>
            <a:r>
              <a:rPr lang="en-US" sz="1600" dirty="0" smtClean="0">
                <a:solidFill>
                  <a:prstClr val="black"/>
                </a:solidFill>
                <a:latin typeface="Consolas" pitchFamily="49" charset="0"/>
                <a:cs typeface="Consolas" pitchFamily="49" charset="0"/>
              </a:rPr>
              <a:t>State </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a:t>
            </a:r>
          </a:p>
          <a:p>
            <a:pPr marL="0" indent="0">
              <a:buNone/>
            </a:pPr>
            <a:r>
              <a:rPr lang="en-US" sz="1600" dirty="0" smtClean="0">
                <a:solidFill>
                  <a:prstClr val="black"/>
                </a:solidFill>
                <a:latin typeface="Consolas" pitchFamily="49" charset="0"/>
                <a:cs typeface="Consolas" pitchFamily="49" charset="0"/>
              </a:rPr>
              <a:t>        </a:t>
            </a:r>
            <a:r>
              <a:rPr lang="en-US" sz="1600" dirty="0" smtClean="0">
                <a:solidFill>
                  <a:srgbClr val="008000"/>
                </a:solidFill>
                <a:latin typeface="Consolas" pitchFamily="49" charset="0"/>
                <a:cs typeface="Consolas" pitchFamily="49" charset="0"/>
              </a:rPr>
              <a:t>// 100 more properties including profile picture etc.…</a:t>
            </a:r>
            <a:endParaRPr lang="en-US" sz="1600" dirty="0" smtClean="0">
              <a:solidFill>
                <a:prstClr val="black"/>
              </a:solidFill>
              <a:latin typeface="Consolas" pitchFamily="49" charset="0"/>
              <a:cs typeface="Consolas" pitchFamily="49" charset="0"/>
            </a:endParaRPr>
          </a:p>
          <a:p>
            <a:pPr marL="0" indent="0">
              <a:buNone/>
            </a:pPr>
            <a:r>
              <a:rPr lang="en-US" sz="1600" dirty="0" smtClean="0">
                <a:solidFill>
                  <a:prstClr val="black"/>
                </a:solidFill>
                <a:latin typeface="Consolas" pitchFamily="49" charset="0"/>
                <a:cs typeface="Consolas" pitchFamily="49" charset="0"/>
              </a:rPr>
              <a:t>    }</a:t>
            </a:r>
          </a:p>
          <a:p>
            <a:pPr marL="0" indent="0">
              <a:buNone/>
            </a:pPr>
            <a:endParaRPr lang="en-US" sz="1600" dirty="0" smtClean="0">
              <a:solidFill>
                <a:prstClr val="black"/>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a:t>
            </a:r>
            <a:r>
              <a:rPr lang="en-US" sz="1600" dirty="0" smtClean="0">
                <a:solidFill>
                  <a:srgbClr val="008000"/>
                </a:solidFill>
                <a:latin typeface="Consolas" pitchFamily="49" charset="0"/>
                <a:cs typeface="Consolas" pitchFamily="49" charset="0"/>
              </a:rPr>
              <a:t>Partial entity defined here</a:t>
            </a:r>
          </a:p>
          <a:p>
            <a:pPr marL="0" indent="0">
              <a:buNone/>
            </a:pP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class</a:t>
            </a:r>
            <a:r>
              <a:rPr lang="en-US" sz="1600" dirty="0">
                <a:solidFill>
                  <a:prstClr val="black"/>
                </a:solidFill>
                <a:latin typeface="Consolas" pitchFamily="49" charset="0"/>
                <a:cs typeface="Consolas" pitchFamily="49" charset="0"/>
              </a:rPr>
              <a:t> </a:t>
            </a:r>
            <a:r>
              <a:rPr lang="en-US" sz="1600" dirty="0" err="1" smtClean="0">
                <a:solidFill>
                  <a:srgbClr val="2B91AF"/>
                </a:solidFill>
                <a:latin typeface="Consolas" pitchFamily="49" charset="0"/>
                <a:cs typeface="Consolas" pitchFamily="49" charset="0"/>
              </a:rPr>
              <a:t>CustomerDiscount</a:t>
            </a:r>
            <a:endParaRPr lang="en-US" sz="1600" dirty="0">
              <a:solidFill>
                <a:prstClr val="black"/>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p>
          <a:p>
            <a:pPr marL="0" indent="0">
              <a:buNone/>
            </a:pPr>
            <a:r>
              <a:rPr lang="en-US" sz="1600" dirty="0">
                <a:solidFill>
                  <a:srgbClr val="0000FF"/>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PartitionKey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p>
          <a:p>
            <a:pPr marL="0" indent="0">
              <a:buNone/>
            </a:pPr>
            <a:r>
              <a:rPr lang="en-US" sz="1600" dirty="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RowKey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p>
          <a:p>
            <a:pPr marL="0" indent="0">
              <a:buNone/>
            </a:pP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double</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TotalPurchase</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a:t>
            </a:r>
          </a:p>
          <a:p>
            <a:pPr marL="0" indent="0">
              <a:buNone/>
            </a:pPr>
            <a:r>
              <a:rPr lang="en-US" sz="1600" dirty="0" smtClean="0">
                <a:solidFill>
                  <a:prstClr val="black"/>
                </a:solidFill>
                <a:latin typeface="Consolas" pitchFamily="49" charset="0"/>
                <a:cs typeface="Consolas" pitchFamily="49" charset="0"/>
              </a:rPr>
              <a:t>    }</a:t>
            </a:r>
            <a:endParaRPr lang="en-US" sz="1600" dirty="0">
              <a:solidFill>
                <a:prstClr val="black"/>
              </a:solidFill>
              <a:latin typeface="Consolas" pitchFamily="49" charset="0"/>
              <a:cs typeface="Consolas" pitchFamily="49" charset="0"/>
            </a:endParaRPr>
          </a:p>
        </p:txBody>
      </p:sp>
      <p:sp>
        <p:nvSpPr>
          <p:cNvPr id="8" name="Rectangle 7"/>
          <p:cNvSpPr/>
          <p:nvPr/>
        </p:nvSpPr>
        <p:spPr bwMode="auto">
          <a:xfrm>
            <a:off x="517525" y="4237022"/>
            <a:ext cx="8372978" cy="2109457"/>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544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2" end="12"/>
                                            </p:txEl>
                                          </p:spTgt>
                                        </p:tgtEl>
                                        <p:attrNameLst>
                                          <p:attrName>style.visibility</p:attrName>
                                        </p:attrNameLst>
                                      </p:cBhvr>
                                      <p:to>
                                        <p:strVal val="visible"/>
                                      </p:to>
                                    </p:set>
                                    <p:animEffect transition="in" filter="fade">
                                      <p:cBhvr>
                                        <p:cTn id="10" dur="500"/>
                                        <p:tgtEl>
                                          <p:spTgt spid="7">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animEffect transition="in" filter="fade">
                                      <p:cBhvr>
                                        <p:cTn id="13" dur="500"/>
                                        <p:tgtEl>
                                          <p:spTgt spid="7">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4" end="14"/>
                                            </p:txEl>
                                          </p:spTgt>
                                        </p:tgtEl>
                                        <p:attrNameLst>
                                          <p:attrName>style.visibility</p:attrName>
                                        </p:attrNameLst>
                                      </p:cBhvr>
                                      <p:to>
                                        <p:strVal val="visible"/>
                                      </p:to>
                                    </p:set>
                                    <p:animEffect transition="in" filter="fade">
                                      <p:cBhvr>
                                        <p:cTn id="16" dur="500"/>
                                        <p:tgtEl>
                                          <p:spTgt spid="7">
                                            <p:txEl>
                                              <p:pRg st="14" end="1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15" end="15"/>
                                            </p:txEl>
                                          </p:spTgt>
                                        </p:tgtEl>
                                        <p:attrNameLst>
                                          <p:attrName>style.visibility</p:attrName>
                                        </p:attrNameLst>
                                      </p:cBhvr>
                                      <p:to>
                                        <p:strVal val="visible"/>
                                      </p:to>
                                    </p:set>
                                    <p:animEffect transition="in" filter="fade">
                                      <p:cBhvr>
                                        <p:cTn id="19" dur="500"/>
                                        <p:tgtEl>
                                          <p:spTgt spid="7">
                                            <p:txEl>
                                              <p:pRg st="15" end="1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16" end="16"/>
                                            </p:txEl>
                                          </p:spTgt>
                                        </p:tgtEl>
                                        <p:attrNameLst>
                                          <p:attrName>style.visibility</p:attrName>
                                        </p:attrNameLst>
                                      </p:cBhvr>
                                      <p:to>
                                        <p:strVal val="visible"/>
                                      </p:to>
                                    </p:set>
                                    <p:animEffect transition="in" filter="fade">
                                      <p:cBhvr>
                                        <p:cTn id="22" dur="500"/>
                                        <p:tgtEl>
                                          <p:spTgt spid="7">
                                            <p:txEl>
                                              <p:pRg st="16" end="1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17" end="17"/>
                                            </p:txEl>
                                          </p:spTgt>
                                        </p:tgtEl>
                                        <p:attrNameLst>
                                          <p:attrName>style.visibility</p:attrName>
                                        </p:attrNameLst>
                                      </p:cBhvr>
                                      <p:to>
                                        <p:strVal val="visible"/>
                                      </p:to>
                                    </p:set>
                                    <p:animEffect transition="in" filter="fade">
                                      <p:cBhvr>
                                        <p:cTn id="25" dur="500"/>
                                        <p:tgtEl>
                                          <p:spTgt spid="7">
                                            <p:txEl>
                                              <p:pRg st="17" end="1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Azure Tables - Projection</a:t>
            </a:r>
          </a:p>
        </p:txBody>
      </p:sp>
      <p:sp>
        <p:nvSpPr>
          <p:cNvPr id="6" name="Text Placeholder 2"/>
          <p:cNvSpPr>
            <a:spLocks noGrp="1"/>
          </p:cNvSpPr>
          <p:nvPr>
            <p:ph type="body" sz="quarter" idx="10"/>
          </p:nvPr>
        </p:nvSpPr>
        <p:spPr>
          <a:xfrm>
            <a:off x="448777" y="1414716"/>
            <a:ext cx="11149012" cy="4961358"/>
          </a:xfrm>
        </p:spPr>
        <p:txBody>
          <a:bodyPr/>
          <a:lstStyle/>
          <a:p>
            <a:r>
              <a:rPr lang="en-US" sz="1600" dirty="0" smtClean="0">
                <a:solidFill>
                  <a:srgbClr val="0000FF"/>
                </a:solidFill>
                <a:latin typeface="Consolas"/>
              </a:rPr>
              <a:t>    </a:t>
            </a:r>
            <a:endParaRPr lang="en-US" sz="1600" dirty="0" smtClean="0">
              <a:solidFill>
                <a:srgbClr val="008000"/>
              </a:solidFill>
              <a:latin typeface="Consolas"/>
              <a:ea typeface="Calibri"/>
              <a:cs typeface="Times New Roman"/>
            </a:endParaRPr>
          </a:p>
          <a:p>
            <a:pPr>
              <a:lnSpc>
                <a:spcPct val="100000"/>
              </a:lnSpc>
              <a:spcBef>
                <a:spcPts val="0"/>
              </a:spcBef>
              <a:spcAft>
                <a:spcPts val="1000"/>
              </a:spcAft>
            </a:pPr>
            <a:r>
              <a:rPr lang="en-US" sz="1600" dirty="0" smtClean="0">
                <a:solidFill>
                  <a:srgbClr val="0000FF"/>
                </a:solidFill>
                <a:ea typeface="Calibri"/>
              </a:rPr>
              <a:t>    </a:t>
            </a:r>
            <a:r>
              <a:rPr lang="en-US" sz="1600" dirty="0" smtClean="0">
                <a:solidFill>
                  <a:srgbClr val="008000"/>
                </a:solidFill>
                <a:latin typeface="Consolas"/>
                <a:ea typeface="Calibri"/>
                <a:cs typeface="Times New Roman"/>
              </a:rPr>
              <a:t>// Select partial entities by choosing properties to be projected </a:t>
            </a:r>
            <a:endParaRPr lang="en-US" sz="1600" dirty="0">
              <a:solidFill>
                <a:srgbClr val="008000"/>
              </a:solidFill>
              <a:latin typeface="Consolas"/>
              <a:ea typeface="Calibri"/>
              <a:cs typeface="Times New Roman"/>
            </a:endParaRPr>
          </a:p>
          <a:p>
            <a:pPr>
              <a:lnSpc>
                <a:spcPct val="100000"/>
              </a:lnSpc>
              <a:spcBef>
                <a:spcPts val="0"/>
              </a:spcBef>
              <a:spcAft>
                <a:spcPts val="1000"/>
              </a:spcAft>
            </a:pPr>
            <a:r>
              <a:rPr lang="en-US" sz="1600" dirty="0" smtClean="0">
                <a:solidFill>
                  <a:srgbClr val="0000FF"/>
                </a:solidFill>
                <a:ea typeface="Calibri"/>
              </a:rPr>
              <a:t>   </a:t>
            </a:r>
            <a:r>
              <a:rPr lang="en-US" sz="1600" dirty="0" err="1" smtClean="0">
                <a:solidFill>
                  <a:srgbClr val="0000FF"/>
                </a:solidFill>
                <a:ea typeface="Calibri"/>
              </a:rPr>
              <a:t>var</a:t>
            </a:r>
            <a:r>
              <a:rPr lang="en-US" sz="1600" dirty="0" smtClean="0">
                <a:ea typeface="Calibri"/>
              </a:rPr>
              <a:t> </a:t>
            </a:r>
            <a:r>
              <a:rPr lang="en-US" sz="1600" dirty="0">
                <a:ea typeface="Calibri"/>
              </a:rPr>
              <a:t>query = </a:t>
            </a:r>
            <a:r>
              <a:rPr lang="en-US" sz="1600" dirty="0" smtClean="0">
                <a:ea typeface="Calibri"/>
              </a:rPr>
              <a:t>(</a:t>
            </a:r>
            <a:r>
              <a:rPr lang="en-US" sz="1600" dirty="0" smtClean="0">
                <a:solidFill>
                  <a:srgbClr val="0000FF"/>
                </a:solidFill>
                <a:ea typeface="Calibri"/>
              </a:rPr>
              <a:t>from</a:t>
            </a:r>
            <a:r>
              <a:rPr lang="en-US" sz="1600" dirty="0" smtClean="0">
                <a:ea typeface="Calibri"/>
              </a:rPr>
              <a:t> </a:t>
            </a:r>
            <a:r>
              <a:rPr lang="en-US" sz="1600" dirty="0">
                <a:ea typeface="Calibri"/>
              </a:rPr>
              <a:t>entity </a:t>
            </a:r>
            <a:r>
              <a:rPr lang="en-US" sz="1600" dirty="0" smtClean="0">
                <a:solidFill>
                  <a:srgbClr val="0000FF"/>
                </a:solidFill>
                <a:ea typeface="Calibri"/>
              </a:rPr>
              <a:t>in</a:t>
            </a:r>
            <a:r>
              <a:rPr lang="en-US" sz="1600" dirty="0" smtClean="0">
                <a:ea typeface="Calibri"/>
              </a:rPr>
              <a:t> </a:t>
            </a:r>
            <a:r>
              <a:rPr lang="en-US" sz="1600" dirty="0" err="1" smtClean="0">
                <a:ea typeface="Calibri"/>
              </a:rPr>
              <a:t>context.CreateQuery</a:t>
            </a:r>
            <a:r>
              <a:rPr lang="en-US" sz="1600" dirty="0" smtClean="0">
                <a:ea typeface="Calibri"/>
              </a:rPr>
              <a:t>&lt;</a:t>
            </a:r>
            <a:r>
              <a:rPr lang="en-US" sz="1600" dirty="0" err="1" smtClean="0">
                <a:solidFill>
                  <a:srgbClr val="2B91AF"/>
                </a:solidFill>
                <a:latin typeface="Consolas"/>
              </a:rPr>
              <a:t>CustomerDiscount</a:t>
            </a:r>
            <a:r>
              <a:rPr lang="en-US" sz="1600" dirty="0" smtClean="0">
                <a:ea typeface="Calibri"/>
              </a:rPr>
              <a:t>&gt;(</a:t>
            </a:r>
            <a:r>
              <a:rPr lang="en-US" sz="1600" dirty="0" smtClean="0">
                <a:solidFill>
                  <a:srgbClr val="A31515"/>
                </a:solidFill>
                <a:latin typeface="Consolas"/>
                <a:ea typeface="Calibri"/>
                <a:cs typeface="Times New Roman"/>
              </a:rPr>
              <a:t>"Customers" </a:t>
            </a:r>
            <a:r>
              <a:rPr lang="en-US" sz="1600" dirty="0">
                <a:solidFill>
                  <a:srgbClr val="008000"/>
                </a:solidFill>
                <a:latin typeface="Consolas"/>
                <a:ea typeface="Calibri"/>
                <a:cs typeface="Times New Roman"/>
              </a:rPr>
              <a:t>/*Table Name*/</a:t>
            </a:r>
            <a:r>
              <a:rPr lang="en-US" sz="1600" dirty="0" smtClean="0">
                <a:ea typeface="Calibri"/>
              </a:rPr>
              <a:t>)</a:t>
            </a:r>
            <a:endParaRPr lang="en-US" sz="1600" dirty="0">
              <a:ea typeface="Calibri"/>
            </a:endParaRPr>
          </a:p>
          <a:p>
            <a:pPr>
              <a:lnSpc>
                <a:spcPct val="100000"/>
              </a:lnSpc>
              <a:spcBef>
                <a:spcPts val="0"/>
              </a:spcBef>
              <a:spcAft>
                <a:spcPts val="1000"/>
              </a:spcAft>
            </a:pPr>
            <a:r>
              <a:rPr lang="en-US" sz="1600" dirty="0" smtClean="0">
                <a:solidFill>
                  <a:srgbClr val="0000FF"/>
                </a:solidFill>
                <a:ea typeface="Calibri"/>
              </a:rPr>
              <a:t>		select</a:t>
            </a:r>
            <a:r>
              <a:rPr lang="en-US" sz="1600" dirty="0" smtClean="0">
                <a:ea typeface="Calibri"/>
              </a:rPr>
              <a:t> </a:t>
            </a:r>
            <a:r>
              <a:rPr lang="en-US" sz="1600" dirty="0">
                <a:solidFill>
                  <a:srgbClr val="0000FF"/>
                </a:solidFill>
                <a:ea typeface="Calibri"/>
              </a:rPr>
              <a:t>new</a:t>
            </a:r>
            <a:r>
              <a:rPr lang="en-US" sz="1600" dirty="0">
                <a:ea typeface="Calibri"/>
              </a:rPr>
              <a:t> </a:t>
            </a:r>
            <a:r>
              <a:rPr lang="en-US" sz="1600" dirty="0" err="1" smtClean="0">
                <a:solidFill>
                  <a:srgbClr val="2B91AF"/>
                </a:solidFill>
                <a:latin typeface="Consolas"/>
              </a:rPr>
              <a:t>CustomerDiscount</a:t>
            </a:r>
            <a:endParaRPr lang="en-US" sz="1600" dirty="0" smtClean="0">
              <a:solidFill>
                <a:srgbClr val="2B91AF"/>
              </a:solidFill>
              <a:latin typeface="Consolas"/>
            </a:endParaRPr>
          </a:p>
          <a:p>
            <a:pPr>
              <a:lnSpc>
                <a:spcPct val="100000"/>
              </a:lnSpc>
              <a:spcBef>
                <a:spcPts val="0"/>
              </a:spcBef>
              <a:spcAft>
                <a:spcPts val="1000"/>
              </a:spcAft>
            </a:pPr>
            <a:r>
              <a:rPr lang="en-US" sz="1600" dirty="0">
                <a:solidFill>
                  <a:srgbClr val="2B91AF"/>
                </a:solidFill>
                <a:latin typeface="Consolas"/>
                <a:ea typeface="Calibri"/>
              </a:rPr>
              <a:t>	</a:t>
            </a:r>
            <a:r>
              <a:rPr lang="en-US" sz="1600" dirty="0" smtClean="0">
                <a:solidFill>
                  <a:srgbClr val="2B91AF"/>
                </a:solidFill>
                <a:latin typeface="Consolas"/>
                <a:ea typeface="Calibri"/>
              </a:rPr>
              <a:t>		</a:t>
            </a:r>
            <a:r>
              <a:rPr lang="en-US" sz="1600" dirty="0" smtClean="0">
                <a:ea typeface="Calibri"/>
              </a:rPr>
              <a:t>{ </a:t>
            </a:r>
          </a:p>
          <a:p>
            <a:pPr>
              <a:lnSpc>
                <a:spcPct val="100000"/>
              </a:lnSpc>
              <a:spcBef>
                <a:spcPts val="0"/>
              </a:spcBef>
              <a:spcAft>
                <a:spcPts val="1000"/>
              </a:spcAft>
            </a:pPr>
            <a:r>
              <a:rPr lang="en-US" sz="1600" dirty="0">
                <a:solidFill>
                  <a:prstClr val="black"/>
                </a:solidFill>
              </a:rPr>
              <a:t>			  </a:t>
            </a:r>
            <a:r>
              <a:rPr lang="en-US" sz="1600" dirty="0" err="1">
                <a:solidFill>
                  <a:prstClr val="black"/>
                </a:solidFill>
              </a:rPr>
              <a:t>PartitionKey</a:t>
            </a:r>
            <a:r>
              <a:rPr lang="en-US" sz="1600" dirty="0">
                <a:solidFill>
                  <a:prstClr val="black"/>
                </a:solidFill>
              </a:rPr>
              <a:t> </a:t>
            </a:r>
            <a:r>
              <a:rPr lang="en-US" sz="1600" dirty="0">
                <a:ea typeface="Calibri"/>
              </a:rPr>
              <a:t>= </a:t>
            </a:r>
            <a:r>
              <a:rPr lang="en-US" sz="1600" dirty="0" err="1" smtClean="0">
                <a:ea typeface="Calibri"/>
              </a:rPr>
              <a:t>entity.PartitionKey</a:t>
            </a:r>
            <a:r>
              <a:rPr lang="en-US" sz="1600" dirty="0" smtClean="0">
                <a:ea typeface="Calibri"/>
              </a:rPr>
              <a:t>,</a:t>
            </a:r>
            <a:endParaRPr lang="en-US" sz="1600" dirty="0">
              <a:ea typeface="Calibri"/>
            </a:endParaRPr>
          </a:p>
          <a:p>
            <a:pPr>
              <a:lnSpc>
                <a:spcPct val="100000"/>
              </a:lnSpc>
              <a:spcBef>
                <a:spcPts val="0"/>
              </a:spcBef>
              <a:spcAft>
                <a:spcPts val="1000"/>
              </a:spcAft>
            </a:pPr>
            <a:r>
              <a:rPr lang="en-US" sz="1600" dirty="0">
                <a:solidFill>
                  <a:prstClr val="black"/>
                </a:solidFill>
              </a:rPr>
              <a:t>			  </a:t>
            </a:r>
            <a:r>
              <a:rPr lang="en-US" sz="1600" dirty="0" err="1">
                <a:solidFill>
                  <a:prstClr val="black"/>
                </a:solidFill>
              </a:rPr>
              <a:t>RowKey</a:t>
            </a:r>
            <a:r>
              <a:rPr lang="en-US" sz="1600" dirty="0">
                <a:solidFill>
                  <a:prstClr val="black"/>
                </a:solidFill>
              </a:rPr>
              <a:t> </a:t>
            </a:r>
            <a:r>
              <a:rPr lang="en-US" sz="1600" dirty="0">
                <a:ea typeface="Calibri"/>
              </a:rPr>
              <a:t>= </a:t>
            </a:r>
            <a:r>
              <a:rPr lang="en-US" sz="1600" dirty="0" err="1">
                <a:ea typeface="Calibri"/>
              </a:rPr>
              <a:t>entity.RowKey</a:t>
            </a:r>
            <a:r>
              <a:rPr lang="en-US" sz="1600" dirty="0">
                <a:ea typeface="Calibri"/>
              </a:rPr>
              <a:t>,</a:t>
            </a:r>
          </a:p>
          <a:p>
            <a:pPr>
              <a:lnSpc>
                <a:spcPct val="100000"/>
              </a:lnSpc>
              <a:spcBef>
                <a:spcPts val="0"/>
              </a:spcBef>
              <a:spcAft>
                <a:spcPts val="1000"/>
              </a:spcAft>
            </a:pPr>
            <a:r>
              <a:rPr lang="en-US" sz="1600" dirty="0">
                <a:solidFill>
                  <a:prstClr val="black"/>
                </a:solidFill>
              </a:rPr>
              <a:t>			  </a:t>
            </a:r>
            <a:r>
              <a:rPr lang="en-US" sz="1600" dirty="0" err="1">
                <a:solidFill>
                  <a:prstClr val="black"/>
                </a:solidFill>
                <a:latin typeface="Consolas"/>
              </a:rPr>
              <a:t>TotalPurchase</a:t>
            </a:r>
            <a:r>
              <a:rPr lang="en-US" sz="1600" dirty="0" smtClean="0">
                <a:solidFill>
                  <a:prstClr val="black"/>
                </a:solidFill>
              </a:rPr>
              <a:t> </a:t>
            </a:r>
            <a:r>
              <a:rPr lang="en-US" sz="1600" dirty="0">
                <a:ea typeface="Calibri"/>
              </a:rPr>
              <a:t>= </a:t>
            </a:r>
            <a:r>
              <a:rPr lang="en-US" sz="1600" dirty="0" err="1" smtClean="0">
                <a:ea typeface="Calibri"/>
              </a:rPr>
              <a:t>entity.</a:t>
            </a:r>
            <a:r>
              <a:rPr lang="en-US" sz="1600" dirty="0" err="1" smtClean="0">
                <a:solidFill>
                  <a:prstClr val="black"/>
                </a:solidFill>
                <a:latin typeface="Consolas"/>
              </a:rPr>
              <a:t>TotalPurchase</a:t>
            </a:r>
            <a:r>
              <a:rPr lang="en-US" sz="1600" dirty="0" smtClean="0">
                <a:ea typeface="Calibri"/>
              </a:rPr>
              <a:t>,</a:t>
            </a:r>
            <a:endParaRPr lang="en-US" sz="1600" dirty="0">
              <a:ea typeface="Calibri"/>
            </a:endParaRPr>
          </a:p>
          <a:p>
            <a:pPr>
              <a:lnSpc>
                <a:spcPct val="100000"/>
              </a:lnSpc>
              <a:spcBef>
                <a:spcPts val="0"/>
              </a:spcBef>
              <a:spcAft>
                <a:spcPts val="1000"/>
              </a:spcAft>
            </a:pPr>
            <a:r>
              <a:rPr lang="en-US" sz="1600" dirty="0">
                <a:ea typeface="Calibri"/>
              </a:rPr>
              <a:t>	</a:t>
            </a:r>
            <a:r>
              <a:rPr lang="en-US" sz="1600" dirty="0" smtClean="0">
                <a:ea typeface="Calibri"/>
              </a:rPr>
              <a:t>		}).</a:t>
            </a:r>
            <a:r>
              <a:rPr lang="en-US" sz="1600" dirty="0" err="1" smtClean="0">
                <a:ea typeface="Calibri"/>
              </a:rPr>
              <a:t>AsTableServiceQuery</a:t>
            </a:r>
            <a:r>
              <a:rPr lang="en-US" sz="1600" dirty="0" smtClean="0">
                <a:ea typeface="Calibri"/>
              </a:rPr>
              <a:t>&lt;</a:t>
            </a:r>
            <a:r>
              <a:rPr lang="en-US" sz="1600" dirty="0" err="1" smtClean="0">
                <a:solidFill>
                  <a:srgbClr val="2B91AF"/>
                </a:solidFill>
                <a:latin typeface="Consolas"/>
              </a:rPr>
              <a:t>CustomerDiscount</a:t>
            </a:r>
            <a:r>
              <a:rPr lang="en-US" sz="1600" dirty="0" smtClean="0">
                <a:ea typeface="Calibri"/>
              </a:rPr>
              <a:t>&gt;();</a:t>
            </a:r>
          </a:p>
          <a:p>
            <a:pPr>
              <a:lnSpc>
                <a:spcPct val="100000"/>
              </a:lnSpc>
              <a:spcBef>
                <a:spcPts val="0"/>
              </a:spcBef>
              <a:spcAft>
                <a:spcPts val="1000"/>
              </a:spcAft>
            </a:pPr>
            <a:endParaRPr lang="en-US" sz="1600" dirty="0" smtClean="0">
              <a:ea typeface="Calibri"/>
            </a:endParaRPr>
          </a:p>
          <a:p>
            <a:pPr>
              <a:lnSpc>
                <a:spcPct val="100000"/>
              </a:lnSpc>
              <a:spcBef>
                <a:spcPts val="0"/>
              </a:spcBef>
              <a:spcAft>
                <a:spcPts val="1000"/>
              </a:spcAft>
            </a:pPr>
            <a:r>
              <a:rPr lang="en-US" sz="1600" dirty="0" smtClean="0"/>
              <a:t>   </a:t>
            </a:r>
            <a:r>
              <a:rPr lang="en-US" sz="1600" dirty="0" err="1" smtClean="0"/>
              <a:t>foreach</a:t>
            </a:r>
            <a:r>
              <a:rPr lang="en-US" sz="1600" dirty="0" smtClean="0"/>
              <a:t> (</a:t>
            </a:r>
            <a:r>
              <a:rPr lang="en-US" sz="1600" dirty="0" err="1" smtClean="0">
                <a:solidFill>
                  <a:srgbClr val="2B91AF"/>
                </a:solidFill>
                <a:latin typeface="Consolas"/>
              </a:rPr>
              <a:t>CustomerDiscount</a:t>
            </a:r>
            <a:r>
              <a:rPr lang="en-US" sz="1600" dirty="0" smtClean="0"/>
              <a:t> customer </a:t>
            </a:r>
            <a:r>
              <a:rPr lang="en-US" sz="1600" dirty="0"/>
              <a:t>in query)</a:t>
            </a:r>
          </a:p>
          <a:p>
            <a:pPr>
              <a:lnSpc>
                <a:spcPct val="100000"/>
              </a:lnSpc>
              <a:spcBef>
                <a:spcPts val="0"/>
              </a:spcBef>
              <a:spcAft>
                <a:spcPts val="1000"/>
              </a:spcAft>
            </a:pPr>
            <a:r>
              <a:rPr lang="en-US" sz="1600" dirty="0" smtClean="0">
                <a:ea typeface="Calibri"/>
              </a:rPr>
              <a:t>   { </a:t>
            </a:r>
            <a:endParaRPr lang="en-US" sz="1600" dirty="0" smtClean="0">
              <a:solidFill>
                <a:schemeClr val="tx1"/>
              </a:solidFill>
              <a:ea typeface="Calibri"/>
            </a:endParaRPr>
          </a:p>
          <a:p>
            <a:pPr>
              <a:lnSpc>
                <a:spcPct val="100000"/>
              </a:lnSpc>
              <a:spcBef>
                <a:spcPts val="0"/>
              </a:spcBef>
              <a:spcAft>
                <a:spcPts val="1000"/>
              </a:spcAft>
            </a:pPr>
            <a:r>
              <a:rPr lang="en-US" sz="1600" dirty="0" smtClean="0">
                <a:solidFill>
                  <a:srgbClr val="008000"/>
                </a:solidFill>
                <a:latin typeface="Consolas"/>
                <a:ea typeface="Calibri"/>
                <a:cs typeface="Times New Roman"/>
              </a:rPr>
              <a:t>        // Calculate the discount to be given based on total purchases made</a:t>
            </a:r>
            <a:endParaRPr lang="en-US" sz="1600" dirty="0">
              <a:solidFill>
                <a:srgbClr val="008000"/>
              </a:solidFill>
              <a:latin typeface="Consolas"/>
              <a:ea typeface="Calibri"/>
              <a:cs typeface="Times New Roman"/>
            </a:endParaRPr>
          </a:p>
          <a:p>
            <a:pPr>
              <a:lnSpc>
                <a:spcPct val="100000"/>
              </a:lnSpc>
              <a:spcBef>
                <a:spcPts val="0"/>
              </a:spcBef>
              <a:spcAft>
                <a:spcPts val="1000"/>
              </a:spcAft>
            </a:pPr>
            <a:r>
              <a:rPr lang="en-US" sz="1600" dirty="0" smtClean="0">
                <a:ea typeface="Calibri"/>
              </a:rPr>
              <a:t>   }</a:t>
            </a:r>
            <a:endParaRPr lang="en-US" sz="1600" dirty="0">
              <a:ea typeface="Calibri"/>
            </a:endParaRPr>
          </a:p>
        </p:txBody>
      </p:sp>
      <p:sp>
        <p:nvSpPr>
          <p:cNvPr id="9" name="Rectangle 8"/>
          <p:cNvSpPr/>
          <p:nvPr/>
        </p:nvSpPr>
        <p:spPr bwMode="auto">
          <a:xfrm>
            <a:off x="2090056" y="2317515"/>
            <a:ext cx="5945579" cy="227333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 name="Rectangle 9"/>
          <p:cNvSpPr/>
          <p:nvPr/>
        </p:nvSpPr>
        <p:spPr bwMode="auto">
          <a:xfrm>
            <a:off x="3821880" y="1973265"/>
            <a:ext cx="7344888" cy="34425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10"/>
          <p:cNvSpPr/>
          <p:nvPr/>
        </p:nvSpPr>
        <p:spPr bwMode="auto">
          <a:xfrm>
            <a:off x="519112" y="4935499"/>
            <a:ext cx="8697459" cy="1528675"/>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2630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grpId="1"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1"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Azure Tables - </a:t>
            </a:r>
            <a:r>
              <a:rPr lang="en-US" dirty="0" err="1"/>
              <a:t>Upsert</a:t>
            </a:r>
            <a:endParaRPr lang="en-US" dirty="0"/>
          </a:p>
        </p:txBody>
      </p:sp>
      <p:sp>
        <p:nvSpPr>
          <p:cNvPr id="8" name="Text Placeholder 2"/>
          <p:cNvSpPr>
            <a:spLocks noGrp="1"/>
          </p:cNvSpPr>
          <p:nvPr>
            <p:ph type="body" sz="quarter" idx="10"/>
          </p:nvPr>
        </p:nvSpPr>
        <p:spPr>
          <a:xfrm>
            <a:off x="628805" y="1497225"/>
            <a:ext cx="11149012" cy="5421997"/>
          </a:xfrm>
        </p:spPr>
        <p:txBody>
          <a:bodyPr/>
          <a:lstStyle/>
          <a:p>
            <a:pPr>
              <a:lnSpc>
                <a:spcPct val="100000"/>
              </a:lnSpc>
              <a:spcBef>
                <a:spcPts val="0"/>
              </a:spcBef>
              <a:spcAft>
                <a:spcPts val="1000"/>
              </a:spcAft>
            </a:pPr>
            <a:r>
              <a:rPr lang="en-US" sz="2000" dirty="0">
                <a:solidFill>
                  <a:srgbClr val="008000"/>
                </a:solidFill>
                <a:latin typeface="Consolas"/>
                <a:ea typeface="Calibri"/>
                <a:cs typeface="Times New Roman"/>
              </a:rPr>
              <a:t>// </a:t>
            </a:r>
            <a:r>
              <a:rPr lang="en-US" sz="2000" dirty="0" smtClean="0">
                <a:solidFill>
                  <a:srgbClr val="008000"/>
                </a:solidFill>
                <a:latin typeface="Consolas"/>
                <a:ea typeface="Calibri"/>
                <a:cs typeface="Times New Roman"/>
              </a:rPr>
              <a:t>When user logs in from mobile device, it will register the user using </a:t>
            </a:r>
            <a:r>
              <a:rPr lang="en-US" sz="2000" dirty="0" err="1" smtClean="0">
                <a:solidFill>
                  <a:srgbClr val="008000"/>
                </a:solidFill>
                <a:latin typeface="Consolas"/>
                <a:ea typeface="Calibri"/>
                <a:cs typeface="Times New Roman"/>
              </a:rPr>
              <a:t>upsert</a:t>
            </a:r>
            <a:endParaRPr lang="en-US" sz="2000" dirty="0">
              <a:latin typeface="Calibri"/>
              <a:ea typeface="Calibri"/>
              <a:cs typeface="Times New Roman"/>
            </a:endParaRPr>
          </a:p>
          <a:p>
            <a:pPr>
              <a:lnSpc>
                <a:spcPct val="100000"/>
              </a:lnSpc>
              <a:spcBef>
                <a:spcPts val="0"/>
              </a:spcBef>
              <a:spcAft>
                <a:spcPts val="1000"/>
              </a:spcAft>
            </a:pPr>
            <a:r>
              <a:rPr lang="en-US" sz="2000" dirty="0" smtClean="0">
                <a:solidFill>
                  <a:srgbClr val="2B91AF"/>
                </a:solidFill>
                <a:latin typeface="Consolas"/>
                <a:ea typeface="Calibri"/>
                <a:cs typeface="Times New Roman"/>
              </a:rPr>
              <a:t>Customer </a:t>
            </a:r>
            <a:r>
              <a:rPr lang="en-US" sz="2000" dirty="0" err="1" smtClean="0">
                <a:latin typeface="Consolas"/>
                <a:ea typeface="Calibri"/>
                <a:cs typeface="Times New Roman"/>
              </a:rPr>
              <a:t>customer</a:t>
            </a:r>
            <a:r>
              <a:rPr lang="en-US" sz="2000" dirty="0" smtClean="0">
                <a:latin typeface="Consolas"/>
                <a:ea typeface="Calibri"/>
                <a:cs typeface="Times New Roman"/>
              </a:rPr>
              <a:t> </a:t>
            </a:r>
            <a:r>
              <a:rPr lang="en-US" sz="2000" dirty="0">
                <a:latin typeface="Consolas"/>
                <a:ea typeface="Calibri"/>
                <a:cs typeface="Times New Roman"/>
              </a:rPr>
              <a:t>= </a:t>
            </a:r>
            <a:r>
              <a:rPr lang="en-US" sz="2000" dirty="0">
                <a:solidFill>
                  <a:srgbClr val="0000FF"/>
                </a:solidFill>
                <a:latin typeface="Consolas"/>
                <a:ea typeface="Calibri"/>
                <a:cs typeface="Times New Roman"/>
              </a:rPr>
              <a:t>new</a:t>
            </a:r>
            <a:r>
              <a:rPr lang="en-US" sz="2000" dirty="0">
                <a:latin typeface="Consolas"/>
                <a:ea typeface="Calibri"/>
                <a:cs typeface="Times New Roman"/>
              </a:rPr>
              <a:t> </a:t>
            </a:r>
            <a:r>
              <a:rPr lang="en-US" sz="2000" dirty="0" smtClean="0">
                <a:solidFill>
                  <a:srgbClr val="2B91AF"/>
                </a:solidFill>
                <a:latin typeface="Consolas"/>
                <a:ea typeface="Calibri"/>
                <a:cs typeface="Times New Roman"/>
              </a:rPr>
              <a:t>Customer</a:t>
            </a:r>
            <a:r>
              <a:rPr lang="en-US" sz="2000" dirty="0" smtClean="0">
                <a:latin typeface="Consolas"/>
                <a:ea typeface="Calibri"/>
                <a:cs typeface="Times New Roman"/>
              </a:rPr>
              <a:t>(</a:t>
            </a:r>
            <a:r>
              <a:rPr lang="en-US" sz="2000" dirty="0">
                <a:solidFill>
                  <a:srgbClr val="A31515"/>
                </a:solidFill>
                <a:latin typeface="Consolas"/>
                <a:ea typeface="Calibri"/>
                <a:cs typeface="Times New Roman"/>
              </a:rPr>
              <a:t>"Thomas </a:t>
            </a:r>
            <a:r>
              <a:rPr lang="en-US" sz="2000" dirty="0" smtClean="0">
                <a:solidFill>
                  <a:srgbClr val="A31515"/>
                </a:solidFill>
                <a:latin typeface="Consolas"/>
                <a:ea typeface="Calibri"/>
                <a:cs typeface="Times New Roman"/>
              </a:rPr>
              <a:t>Anderson"</a:t>
            </a:r>
            <a:r>
              <a:rPr lang="en-US" sz="2000" dirty="0" smtClean="0">
                <a:latin typeface="Consolas"/>
                <a:ea typeface="Calibri"/>
                <a:cs typeface="Times New Roman"/>
              </a:rPr>
              <a:t>, </a:t>
            </a:r>
            <a:r>
              <a:rPr lang="en-US" sz="2000" dirty="0" smtClean="0">
                <a:solidFill>
                  <a:srgbClr val="A31515"/>
                </a:solidFill>
                <a:latin typeface="Consolas"/>
                <a:ea typeface="Calibri"/>
                <a:cs typeface="Times New Roman"/>
              </a:rPr>
              <a:t>“555-555-0100"</a:t>
            </a:r>
            <a:r>
              <a:rPr lang="en-US" sz="2000" dirty="0" smtClean="0">
                <a:latin typeface="Consolas"/>
                <a:ea typeface="Calibri"/>
                <a:cs typeface="Times New Roman"/>
              </a:rPr>
              <a:t>);</a:t>
            </a:r>
            <a:endParaRPr lang="en-US" sz="2000" dirty="0">
              <a:latin typeface="Calibri"/>
              <a:ea typeface="Calibri"/>
              <a:cs typeface="Times New Roman"/>
            </a:endParaRPr>
          </a:p>
          <a:p>
            <a:pPr>
              <a:lnSpc>
                <a:spcPct val="100000"/>
              </a:lnSpc>
              <a:spcBef>
                <a:spcPts val="0"/>
              </a:spcBef>
              <a:spcAft>
                <a:spcPts val="1000"/>
              </a:spcAft>
            </a:pPr>
            <a:r>
              <a:rPr lang="en-US" sz="2000" dirty="0" err="1" smtClean="0">
                <a:latin typeface="Consolas"/>
                <a:ea typeface="Calibri"/>
                <a:cs typeface="Times New Roman"/>
              </a:rPr>
              <a:t>customer.Address</a:t>
            </a:r>
            <a:r>
              <a:rPr lang="en-US" sz="2000" dirty="0" smtClean="0">
                <a:latin typeface="Consolas"/>
                <a:ea typeface="Calibri"/>
                <a:cs typeface="Times New Roman"/>
              </a:rPr>
              <a:t> </a:t>
            </a:r>
            <a:r>
              <a:rPr lang="en-US" sz="2000" dirty="0">
                <a:latin typeface="Consolas"/>
                <a:ea typeface="Calibri"/>
                <a:cs typeface="Times New Roman"/>
              </a:rPr>
              <a:t>= </a:t>
            </a:r>
            <a:r>
              <a:rPr lang="en-US" sz="2000" dirty="0">
                <a:solidFill>
                  <a:srgbClr val="A31515"/>
                </a:solidFill>
                <a:latin typeface="Consolas"/>
                <a:ea typeface="Calibri"/>
                <a:cs typeface="Times New Roman"/>
              </a:rPr>
              <a:t>"</a:t>
            </a:r>
            <a:r>
              <a:rPr lang="en-US" sz="2000" dirty="0" smtClean="0">
                <a:solidFill>
                  <a:srgbClr val="A31515"/>
                </a:solidFill>
                <a:latin typeface="Consolas"/>
                <a:ea typeface="Calibri"/>
                <a:cs typeface="Times New Roman"/>
              </a:rPr>
              <a:t>4567 Main St. Redmond 48188"</a:t>
            </a:r>
            <a:r>
              <a:rPr lang="en-US" sz="2000" dirty="0" smtClean="0">
                <a:latin typeface="Consolas"/>
                <a:ea typeface="Calibri"/>
                <a:cs typeface="Times New Roman"/>
              </a:rPr>
              <a:t>;</a:t>
            </a:r>
          </a:p>
          <a:p>
            <a:pPr>
              <a:lnSpc>
                <a:spcPct val="100000"/>
              </a:lnSpc>
              <a:spcBef>
                <a:spcPts val="0"/>
              </a:spcBef>
              <a:spcAft>
                <a:spcPts val="1000"/>
              </a:spcAft>
            </a:pPr>
            <a:r>
              <a:rPr lang="en-US" sz="2000" dirty="0" err="1" smtClean="0">
                <a:latin typeface="Consolas"/>
                <a:ea typeface="Calibri"/>
                <a:cs typeface="Times New Roman"/>
              </a:rPr>
              <a:t>customer.State</a:t>
            </a:r>
            <a:r>
              <a:rPr lang="en-US" sz="2000" dirty="0" smtClean="0">
                <a:latin typeface="Consolas"/>
                <a:ea typeface="Calibri"/>
                <a:cs typeface="Times New Roman"/>
              </a:rPr>
              <a:t> = </a:t>
            </a:r>
            <a:r>
              <a:rPr lang="en-US" sz="2000" dirty="0">
                <a:solidFill>
                  <a:srgbClr val="A31515"/>
                </a:solidFill>
                <a:latin typeface="Consolas"/>
                <a:ea typeface="Calibri"/>
                <a:cs typeface="Times New Roman"/>
              </a:rPr>
              <a:t>"</a:t>
            </a:r>
            <a:r>
              <a:rPr lang="en-US" sz="2000" dirty="0" smtClean="0">
                <a:solidFill>
                  <a:srgbClr val="A31515"/>
                </a:solidFill>
                <a:latin typeface="Consolas"/>
                <a:ea typeface="Calibri"/>
                <a:cs typeface="Times New Roman"/>
              </a:rPr>
              <a:t>Washington</a:t>
            </a:r>
            <a:r>
              <a:rPr lang="en-US" sz="2000" dirty="0">
                <a:solidFill>
                  <a:srgbClr val="A31515"/>
                </a:solidFill>
                <a:latin typeface="Consolas"/>
                <a:ea typeface="Calibri"/>
                <a:cs typeface="Times New Roman"/>
              </a:rPr>
              <a:t>"</a:t>
            </a:r>
            <a:endParaRPr lang="en-US" sz="2000" dirty="0">
              <a:latin typeface="Calibri"/>
              <a:ea typeface="Calibri"/>
              <a:cs typeface="Times New Roman"/>
            </a:endParaRPr>
          </a:p>
          <a:p>
            <a:pPr>
              <a:lnSpc>
                <a:spcPct val="100000"/>
              </a:lnSpc>
              <a:spcBef>
                <a:spcPts val="0"/>
              </a:spcBef>
            </a:pPr>
            <a:endParaRPr lang="en-US" sz="1000" dirty="0" smtClean="0">
              <a:solidFill>
                <a:srgbClr val="008000"/>
              </a:solidFill>
              <a:latin typeface="Consolas"/>
              <a:ea typeface="Calibri"/>
              <a:cs typeface="Times New Roman"/>
            </a:endParaRPr>
          </a:p>
          <a:p>
            <a:pPr>
              <a:lnSpc>
                <a:spcPct val="100000"/>
              </a:lnSpc>
              <a:spcBef>
                <a:spcPts val="0"/>
              </a:spcBef>
            </a:pPr>
            <a:r>
              <a:rPr lang="en-US" sz="2000" dirty="0" smtClean="0">
                <a:solidFill>
                  <a:srgbClr val="008000"/>
                </a:solidFill>
                <a:latin typeface="Consolas"/>
                <a:ea typeface="Calibri"/>
                <a:cs typeface="Times New Roman"/>
              </a:rPr>
              <a:t>// Note: </a:t>
            </a:r>
            <a:r>
              <a:rPr lang="en-US" sz="2000" dirty="0" err="1" smtClean="0">
                <a:solidFill>
                  <a:srgbClr val="008000"/>
                </a:solidFill>
                <a:latin typeface="Consolas"/>
                <a:ea typeface="Calibri"/>
                <a:cs typeface="Times New Roman"/>
              </a:rPr>
              <a:t>AttachTo</a:t>
            </a: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method is called </a:t>
            </a:r>
            <a:r>
              <a:rPr lang="en-US" sz="2000" dirty="0" smtClean="0">
                <a:solidFill>
                  <a:srgbClr val="008000"/>
                </a:solidFill>
                <a:latin typeface="Consolas"/>
                <a:ea typeface="Calibri"/>
                <a:cs typeface="Times New Roman"/>
              </a:rPr>
              <a:t>without an </a:t>
            </a:r>
            <a:r>
              <a:rPr lang="en-US" sz="2000" dirty="0" err="1" smtClean="0">
                <a:solidFill>
                  <a:srgbClr val="008000"/>
                </a:solidFill>
                <a:latin typeface="Consolas"/>
                <a:ea typeface="Calibri"/>
                <a:cs typeface="Times New Roman"/>
              </a:rPr>
              <a:t>Etag</a:t>
            </a: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which </a:t>
            </a:r>
            <a:r>
              <a:rPr lang="en-US" sz="2000" dirty="0" smtClean="0">
                <a:solidFill>
                  <a:srgbClr val="008000"/>
                </a:solidFill>
                <a:latin typeface="Consolas"/>
                <a:ea typeface="Calibri"/>
                <a:cs typeface="Times New Roman"/>
              </a:rPr>
              <a:t>indicates </a:t>
            </a:r>
          </a:p>
          <a:p>
            <a:pPr>
              <a:lnSpc>
                <a:spcPct val="100000"/>
              </a:lnSpc>
              <a:spcBef>
                <a:spcPts val="0"/>
              </a:spcBef>
            </a:pPr>
            <a:r>
              <a:rPr lang="en-US" sz="2000" dirty="0" smtClean="0">
                <a:solidFill>
                  <a:srgbClr val="008000"/>
                </a:solidFill>
                <a:latin typeface="Consolas"/>
                <a:ea typeface="Calibri"/>
                <a:cs typeface="Times New Roman"/>
              </a:rPr>
              <a:t>// that </a:t>
            </a:r>
            <a:r>
              <a:rPr lang="en-US" sz="2000" dirty="0">
                <a:solidFill>
                  <a:srgbClr val="008000"/>
                </a:solidFill>
                <a:latin typeface="Consolas"/>
                <a:ea typeface="Calibri"/>
                <a:cs typeface="Times New Roman"/>
              </a:rPr>
              <a:t>this is an </a:t>
            </a:r>
            <a:r>
              <a:rPr lang="en-US" sz="2000" dirty="0" err="1">
                <a:solidFill>
                  <a:srgbClr val="008000"/>
                </a:solidFill>
                <a:latin typeface="Consolas"/>
                <a:ea typeface="Calibri"/>
                <a:cs typeface="Times New Roman"/>
              </a:rPr>
              <a:t>Upsert</a:t>
            </a:r>
            <a:r>
              <a:rPr lang="en-US" sz="2000" dirty="0">
                <a:solidFill>
                  <a:srgbClr val="008000"/>
                </a:solidFill>
                <a:latin typeface="Consolas"/>
                <a:ea typeface="Calibri"/>
                <a:cs typeface="Times New Roman"/>
              </a:rPr>
              <a:t> Command</a:t>
            </a:r>
            <a:endParaRPr lang="en-US" sz="2000" dirty="0">
              <a:latin typeface="Calibri"/>
              <a:ea typeface="Calibri"/>
              <a:cs typeface="Times New Roman"/>
            </a:endParaRPr>
          </a:p>
          <a:p>
            <a:pPr>
              <a:lnSpc>
                <a:spcPct val="100000"/>
              </a:lnSpc>
              <a:spcBef>
                <a:spcPts val="0"/>
              </a:spcBef>
              <a:spcAft>
                <a:spcPts val="1000"/>
              </a:spcAft>
            </a:pPr>
            <a:r>
              <a:rPr lang="en-US" sz="2000" dirty="0" err="1" smtClean="0">
                <a:latin typeface="Consolas"/>
                <a:ea typeface="Calibri"/>
                <a:cs typeface="Times New Roman"/>
              </a:rPr>
              <a:t>context.AttachTo</a:t>
            </a:r>
            <a:r>
              <a:rPr lang="en-US" sz="2000" dirty="0" smtClean="0">
                <a:latin typeface="Consolas"/>
                <a:ea typeface="Calibri"/>
                <a:cs typeface="Times New Roman"/>
              </a:rPr>
              <a:t>(</a:t>
            </a:r>
            <a:r>
              <a:rPr lang="en-US" sz="2000" dirty="0" smtClean="0">
                <a:solidFill>
                  <a:srgbClr val="A31515"/>
                </a:solidFill>
                <a:latin typeface="Consolas"/>
                <a:ea typeface="Calibri"/>
                <a:cs typeface="Times New Roman"/>
              </a:rPr>
              <a:t>"Customers"</a:t>
            </a:r>
            <a:r>
              <a:rPr lang="en-US" sz="2000" dirty="0" smtClean="0">
                <a:solidFill>
                  <a:srgbClr val="008000"/>
                </a:solidFill>
                <a:latin typeface="Consolas"/>
                <a:ea typeface="Calibri"/>
                <a:cs typeface="Times New Roman"/>
              </a:rPr>
              <a:t>/*Table Name*/</a:t>
            </a:r>
            <a:r>
              <a:rPr lang="en-US" sz="2000" dirty="0" smtClean="0">
                <a:latin typeface="Consolas"/>
                <a:ea typeface="Calibri"/>
                <a:cs typeface="Times New Roman"/>
              </a:rPr>
              <a:t>, customer</a:t>
            </a:r>
            <a:r>
              <a:rPr lang="en-US" sz="2000" dirty="0">
                <a:latin typeface="Consolas"/>
                <a:ea typeface="Calibri"/>
                <a:cs typeface="Times New Roman"/>
              </a:rPr>
              <a:t>);</a:t>
            </a:r>
            <a:endParaRPr lang="en-US" sz="2000" dirty="0">
              <a:latin typeface="Calibri"/>
              <a:ea typeface="Calibri"/>
              <a:cs typeface="Times New Roman"/>
            </a:endParaRPr>
          </a:p>
          <a:p>
            <a:pPr>
              <a:lnSpc>
                <a:spcPct val="100000"/>
              </a:lnSpc>
              <a:spcBef>
                <a:spcPts val="0"/>
              </a:spcBef>
              <a:spcAft>
                <a:spcPts val="1000"/>
              </a:spcAft>
            </a:pPr>
            <a:r>
              <a:rPr lang="en-US" sz="2000" dirty="0" err="1" smtClean="0">
                <a:latin typeface="Consolas"/>
                <a:ea typeface="Calibri"/>
                <a:cs typeface="Times New Roman"/>
              </a:rPr>
              <a:t>context.UpdateObject</a:t>
            </a:r>
            <a:r>
              <a:rPr lang="en-US" sz="2000" dirty="0" smtClean="0">
                <a:latin typeface="Consolas"/>
                <a:ea typeface="Calibri"/>
                <a:cs typeface="Times New Roman"/>
              </a:rPr>
              <a:t>(customer);</a:t>
            </a:r>
            <a:r>
              <a:rPr lang="en-US" sz="1000" dirty="0">
                <a:solidFill>
                  <a:srgbClr val="008000"/>
                </a:solidFill>
                <a:latin typeface="Consolas"/>
                <a:ea typeface="Calibri"/>
                <a:cs typeface="Times New Roman"/>
              </a:rPr>
              <a:t> </a:t>
            </a:r>
            <a:endParaRPr lang="en-US" sz="1000" dirty="0" smtClean="0">
              <a:solidFill>
                <a:srgbClr val="008000"/>
              </a:solidFill>
              <a:latin typeface="Consolas"/>
              <a:ea typeface="Calibri"/>
              <a:cs typeface="Times New Roman"/>
            </a:endParaRPr>
          </a:p>
          <a:p>
            <a:pPr>
              <a:lnSpc>
                <a:spcPct val="100000"/>
              </a:lnSpc>
              <a:spcBef>
                <a:spcPts val="0"/>
              </a:spcBef>
              <a:spcAft>
                <a:spcPts val="1000"/>
              </a:spcAft>
            </a:pPr>
            <a:endParaRPr lang="en-US" sz="1000" dirty="0" smtClean="0">
              <a:solidFill>
                <a:srgbClr val="008000"/>
              </a:solidFill>
              <a:latin typeface="Consolas"/>
              <a:ea typeface="Calibri"/>
              <a:cs typeface="Times New Roman"/>
            </a:endParaRPr>
          </a:p>
          <a:p>
            <a:pPr>
              <a:lnSpc>
                <a:spcPct val="100000"/>
              </a:lnSpc>
              <a:spcBef>
                <a:spcPts val="0"/>
              </a:spcBef>
            </a:pP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No </a:t>
            </a:r>
            <a:r>
              <a:rPr lang="en-US" sz="2000" dirty="0" err="1">
                <a:solidFill>
                  <a:srgbClr val="008000"/>
                </a:solidFill>
                <a:latin typeface="Consolas"/>
                <a:ea typeface="Calibri"/>
                <a:cs typeface="Times New Roman"/>
              </a:rPr>
              <a:t>SaveChangeOptions</a:t>
            </a:r>
            <a:r>
              <a:rPr lang="en-US" sz="2000" dirty="0">
                <a:solidFill>
                  <a:srgbClr val="008000"/>
                </a:solidFill>
                <a:latin typeface="Consolas"/>
                <a:ea typeface="Calibri"/>
                <a:cs typeface="Times New Roman"/>
              </a:rPr>
              <a:t> indicates that a MERGE verb will be used </a:t>
            </a:r>
          </a:p>
          <a:p>
            <a:pPr>
              <a:lnSpc>
                <a:spcPct val="100000"/>
              </a:lnSpc>
              <a:spcBef>
                <a:spcPts val="0"/>
              </a:spcBef>
            </a:pPr>
            <a:r>
              <a:rPr lang="en-US" sz="2000" dirty="0">
                <a:solidFill>
                  <a:srgbClr val="008000"/>
                </a:solidFill>
                <a:latin typeface="Consolas"/>
                <a:ea typeface="Calibri"/>
                <a:cs typeface="Times New Roman"/>
              </a:rPr>
              <a:t>// to get </a:t>
            </a:r>
            <a:r>
              <a:rPr lang="en-US" sz="2000" dirty="0" err="1">
                <a:solidFill>
                  <a:srgbClr val="008000"/>
                </a:solidFill>
                <a:latin typeface="Consolas"/>
                <a:ea typeface="Calibri"/>
                <a:cs typeface="Times New Roman"/>
              </a:rPr>
              <a:t>InsertOrMerge</a:t>
            </a:r>
            <a:r>
              <a:rPr lang="en-US" sz="2000" dirty="0">
                <a:solidFill>
                  <a:srgbClr val="008000"/>
                </a:solidFill>
                <a:latin typeface="Consolas"/>
                <a:ea typeface="Calibri"/>
                <a:cs typeface="Times New Roman"/>
              </a:rPr>
              <a:t> semantics </a:t>
            </a:r>
            <a:endParaRPr lang="en-US" sz="2000" dirty="0" smtClean="0">
              <a:solidFill>
                <a:srgbClr val="008000"/>
              </a:solidFill>
              <a:latin typeface="Consolas"/>
              <a:ea typeface="Calibri"/>
              <a:cs typeface="Times New Roman"/>
            </a:endParaRPr>
          </a:p>
          <a:p>
            <a:pPr>
              <a:lnSpc>
                <a:spcPct val="100000"/>
              </a:lnSpc>
              <a:spcBef>
                <a:spcPts val="0"/>
              </a:spcBef>
            </a:pPr>
            <a:r>
              <a:rPr lang="en-US" sz="2000" dirty="0">
                <a:solidFill>
                  <a:srgbClr val="008000"/>
                </a:solidFill>
                <a:latin typeface="Consolas"/>
                <a:ea typeface="Calibri"/>
                <a:cs typeface="Times New Roman"/>
              </a:rPr>
              <a:t>// </a:t>
            </a:r>
            <a:r>
              <a:rPr lang="en-US" sz="2000" dirty="0" smtClean="0">
                <a:solidFill>
                  <a:srgbClr val="008000"/>
                </a:solidFill>
                <a:latin typeface="Consolas"/>
                <a:ea typeface="Calibri"/>
                <a:cs typeface="Times New Roman"/>
              </a:rPr>
              <a:t>Use </a:t>
            </a:r>
            <a:r>
              <a:rPr lang="en-US" sz="2000" dirty="0" err="1" smtClean="0">
                <a:solidFill>
                  <a:srgbClr val="008000"/>
                </a:solidFill>
                <a:latin typeface="Consolas"/>
                <a:ea typeface="Calibri"/>
                <a:cs typeface="Times New Roman"/>
              </a:rPr>
              <a:t>SaveChangesOptions.ReplaceOnUpdate</a:t>
            </a:r>
            <a:r>
              <a:rPr lang="en-US" sz="2000" dirty="0" smtClean="0">
                <a:solidFill>
                  <a:srgbClr val="008000"/>
                </a:solidFill>
                <a:latin typeface="Consolas"/>
                <a:ea typeface="Calibri"/>
                <a:cs typeface="Times New Roman"/>
              </a:rPr>
              <a:t> for </a:t>
            </a:r>
            <a:r>
              <a:rPr lang="en-US" sz="2000" dirty="0" err="1" smtClean="0">
                <a:solidFill>
                  <a:srgbClr val="008000"/>
                </a:solidFill>
                <a:latin typeface="Consolas"/>
                <a:ea typeface="Calibri"/>
                <a:cs typeface="Times New Roman"/>
              </a:rPr>
              <a:t>InsertOrReplace</a:t>
            </a: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semantics</a:t>
            </a:r>
            <a:r>
              <a:rPr lang="en-US" sz="2000" dirty="0" smtClean="0">
                <a:solidFill>
                  <a:srgbClr val="008000"/>
                </a:solidFill>
                <a:latin typeface="Consolas"/>
                <a:ea typeface="Calibri"/>
                <a:cs typeface="Times New Roman"/>
              </a:rPr>
              <a:t>.</a:t>
            </a:r>
          </a:p>
          <a:p>
            <a:pPr>
              <a:lnSpc>
                <a:spcPct val="100000"/>
              </a:lnSpc>
              <a:spcBef>
                <a:spcPts val="0"/>
              </a:spcBef>
            </a:pPr>
            <a:r>
              <a:rPr lang="en-US" sz="2000" dirty="0" smtClean="0">
                <a:solidFill>
                  <a:srgbClr val="008000"/>
                </a:solidFill>
                <a:latin typeface="Consolas"/>
                <a:ea typeface="Calibri"/>
                <a:cs typeface="Times New Roman"/>
              </a:rPr>
              <a:t>// But </a:t>
            </a:r>
            <a:r>
              <a:rPr lang="en-US" sz="2000" dirty="0" err="1" smtClean="0">
                <a:solidFill>
                  <a:srgbClr val="008000"/>
                </a:solidFill>
                <a:latin typeface="Consolas"/>
                <a:ea typeface="Calibri"/>
                <a:cs typeface="Times New Roman"/>
              </a:rPr>
              <a:t>InsertOrReplace</a:t>
            </a:r>
            <a:r>
              <a:rPr lang="en-US" sz="2000" dirty="0" smtClean="0">
                <a:solidFill>
                  <a:srgbClr val="008000"/>
                </a:solidFill>
                <a:latin typeface="Consolas"/>
                <a:ea typeface="Calibri"/>
                <a:cs typeface="Times New Roman"/>
              </a:rPr>
              <a:t> will overwrite </a:t>
            </a:r>
            <a:r>
              <a:rPr lang="en-US" sz="2000" dirty="0" err="1" smtClean="0">
                <a:solidFill>
                  <a:srgbClr val="008000"/>
                </a:solidFill>
                <a:latin typeface="Consolas"/>
                <a:ea typeface="Calibri"/>
                <a:cs typeface="Times New Roman"/>
              </a:rPr>
              <a:t>TotalPurchase</a:t>
            </a:r>
            <a:r>
              <a:rPr lang="en-US" sz="2000" dirty="0" smtClean="0">
                <a:solidFill>
                  <a:srgbClr val="008000"/>
                </a:solidFill>
                <a:latin typeface="Consolas"/>
                <a:ea typeface="Calibri"/>
                <a:cs typeface="Times New Roman"/>
              </a:rPr>
              <a:t> if it existed</a:t>
            </a:r>
            <a:endParaRPr lang="en-US" sz="2000" dirty="0">
              <a:latin typeface="Calibri"/>
              <a:ea typeface="Calibri"/>
              <a:cs typeface="Times New Roman"/>
            </a:endParaRPr>
          </a:p>
          <a:p>
            <a:pPr>
              <a:lnSpc>
                <a:spcPct val="100000"/>
              </a:lnSpc>
            </a:pPr>
            <a:r>
              <a:rPr lang="en-US" sz="2000" dirty="0" err="1" smtClean="0">
                <a:latin typeface="Consolas"/>
                <a:ea typeface="Calibri"/>
              </a:rPr>
              <a:t>context.SaveChanges</a:t>
            </a:r>
            <a:r>
              <a:rPr lang="en-US" sz="2000" dirty="0" smtClean="0">
                <a:latin typeface="Consolas"/>
                <a:ea typeface="Calibri"/>
              </a:rPr>
              <a:t>(</a:t>
            </a:r>
            <a:r>
              <a:rPr lang="en-US" sz="2000" dirty="0" err="1" smtClean="0">
                <a:solidFill>
                  <a:schemeClr val="tx1"/>
                </a:solidFill>
                <a:latin typeface="Consolas"/>
                <a:ea typeface="Calibri"/>
                <a:cs typeface="Times New Roman"/>
              </a:rPr>
              <a:t>SaveChangesOptions.ReplaceOnUpdate</a:t>
            </a:r>
            <a:r>
              <a:rPr lang="en-US" sz="2000" dirty="0" smtClean="0">
                <a:latin typeface="Consolas"/>
                <a:ea typeface="Calibri"/>
              </a:rPr>
              <a:t>);</a:t>
            </a:r>
            <a:endParaRPr lang="en-US" sz="2000" b="1" dirty="0" smtClean="0">
              <a:gradFill>
                <a:gsLst>
                  <a:gs pos="0">
                    <a:srgbClr val="FFFFFF"/>
                  </a:gs>
                  <a:gs pos="86000">
                    <a:srgbClr val="FFFFFF"/>
                  </a:gs>
                </a:gsLst>
                <a:lin ang="5400000" scaled="0"/>
              </a:gradFill>
            </a:endParaRPr>
          </a:p>
        </p:txBody>
      </p:sp>
      <p:sp>
        <p:nvSpPr>
          <p:cNvPr id="16" name="Rectangle 15"/>
          <p:cNvSpPr/>
          <p:nvPr/>
        </p:nvSpPr>
        <p:spPr bwMode="auto">
          <a:xfrm>
            <a:off x="536335" y="6345062"/>
            <a:ext cx="8718733" cy="436601"/>
          </a:xfrm>
          <a:prstGeom prst="rect">
            <a:avLst/>
          </a:prstGeom>
          <a:solidFill>
            <a:schemeClr val="bg1"/>
          </a:solidFill>
          <a:ln w="412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287" fontAlgn="base">
              <a:spcBef>
                <a:spcPct val="20000"/>
              </a:spcBef>
              <a:spcAft>
                <a:spcPct val="0"/>
              </a:spcAft>
            </a:pPr>
            <a:r>
              <a:rPr lang="en-US" sz="2000" dirty="0" err="1">
                <a:gradFill>
                  <a:gsLst>
                    <a:gs pos="0">
                      <a:srgbClr val="595959"/>
                    </a:gs>
                    <a:gs pos="86000">
                      <a:srgbClr val="595959"/>
                    </a:gs>
                  </a:gsLst>
                  <a:lin ang="5400000" scaled="0"/>
                </a:gradFill>
                <a:latin typeface="Consolas"/>
                <a:ea typeface="Calibri"/>
                <a:cs typeface="Consolas" pitchFamily="49" charset="0"/>
              </a:rPr>
              <a:t>context.SaveChanges</a:t>
            </a:r>
            <a:r>
              <a:rPr lang="en-US" sz="2000" dirty="0">
                <a:gradFill>
                  <a:gsLst>
                    <a:gs pos="0">
                      <a:srgbClr val="595959"/>
                    </a:gs>
                    <a:gs pos="86000">
                      <a:srgbClr val="595959"/>
                    </a:gs>
                  </a:gsLst>
                  <a:lin ang="5400000" scaled="0"/>
                </a:gradFill>
                <a:latin typeface="Consolas"/>
                <a:ea typeface="Calibri"/>
                <a:cs typeface="Consolas" pitchFamily="49" charset="0"/>
              </a:rPr>
              <a:t>();</a:t>
            </a:r>
          </a:p>
        </p:txBody>
      </p:sp>
      <p:sp>
        <p:nvSpPr>
          <p:cNvPr id="12" name="Rectangle 11"/>
          <p:cNvSpPr/>
          <p:nvPr/>
        </p:nvSpPr>
        <p:spPr bwMode="auto">
          <a:xfrm>
            <a:off x="413547" y="3231110"/>
            <a:ext cx="10308566" cy="1613144"/>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413547" y="4965025"/>
            <a:ext cx="10308566" cy="802256"/>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ectangle 14"/>
          <p:cNvSpPr/>
          <p:nvPr/>
        </p:nvSpPr>
        <p:spPr bwMode="auto">
          <a:xfrm>
            <a:off x="413547" y="5706895"/>
            <a:ext cx="10308566" cy="114733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Rectangle 16"/>
          <p:cNvSpPr/>
          <p:nvPr/>
        </p:nvSpPr>
        <p:spPr bwMode="auto">
          <a:xfrm>
            <a:off x="413547" y="1875313"/>
            <a:ext cx="10308566" cy="1276967"/>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Rectangle 12"/>
          <p:cNvSpPr/>
          <p:nvPr/>
        </p:nvSpPr>
        <p:spPr bwMode="auto">
          <a:xfrm>
            <a:off x="413547" y="6331071"/>
            <a:ext cx="10308566" cy="52693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5519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xit" presetSubtype="0" fill="hold" grpId="1" nodeType="withEffect">
                                  <p:stCondLst>
                                    <p:cond delay="0"/>
                                  </p:stCondLst>
                                  <p:childTnLst>
                                    <p:animEffect transition="out" filter="fad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grpId="1"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14" end="14"/>
                                            </p:txEl>
                                          </p:spTgt>
                                        </p:tgtEl>
                                        <p:attrNameLst>
                                          <p:attrName>style.visibility</p:attrName>
                                        </p:attrNameLst>
                                      </p:cBhvr>
                                      <p:to>
                                        <p:strVal val="visible"/>
                                      </p:to>
                                    </p:set>
                                    <p:animEffect transition="in" filter="fade">
                                      <p:cBhvr>
                                        <p:cTn id="31" dur="500"/>
                                        <p:tgtEl>
                                          <p:spTgt spid="8">
                                            <p:txEl>
                                              <p:pRg st="14" end="1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xit" presetSubtype="0" fill="hold" grpId="0"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2" grpId="1" animBg="1"/>
      <p:bldP spid="14" grpId="0" animBg="1"/>
      <p:bldP spid="14" grpId="1" animBg="1"/>
      <p:bldP spid="15" grpId="0" animBg="1"/>
      <p:bldP spid="17" grpId="0" animBg="1"/>
      <p:bldP spid="17" grpId="1"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Queues</a:t>
            </a:r>
            <a:endParaRPr lang="en-US" dirty="0"/>
          </a:p>
        </p:txBody>
      </p:sp>
      <p:sp>
        <p:nvSpPr>
          <p:cNvPr id="3" name="Rectangle 2"/>
          <p:cNvSpPr/>
          <p:nvPr/>
        </p:nvSpPr>
        <p:spPr>
          <a:xfrm>
            <a:off x="526187" y="1855366"/>
            <a:ext cx="3647461" cy="31137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lvl="0"/>
            <a:r>
              <a:rPr lang="en-US" sz="3600" dirty="0">
                <a:solidFill>
                  <a:srgbClr val="FFFFFF">
                    <a:alpha val="99000"/>
                  </a:srgbClr>
                </a:solidFill>
                <a:latin typeface="Segoe UI Light" pitchFamily="34" charset="0"/>
              </a:rPr>
              <a:t>Provides reliable message delivery</a:t>
            </a:r>
          </a:p>
        </p:txBody>
      </p:sp>
      <p:sp>
        <p:nvSpPr>
          <p:cNvPr id="4" name="Text Placeholder 12"/>
          <p:cNvSpPr txBox="1">
            <a:spLocks/>
          </p:cNvSpPr>
          <p:nvPr/>
        </p:nvSpPr>
        <p:spPr>
          <a:xfrm>
            <a:off x="4889637" y="1855366"/>
            <a:ext cx="6882729" cy="553998"/>
          </a:xfrm>
          <a:prstGeom prst="rect">
            <a:avLst/>
          </a:prstGeom>
        </p:spPr>
        <p:txBody>
          <a:bodyPr t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600" dirty="0">
                <a:solidFill>
                  <a:srgbClr val="00B0F0">
                    <a:alpha val="99000"/>
                  </a:srgbClr>
                </a:solidFill>
                <a:latin typeface="Segoe UI Light" pitchFamily="34" charset="0"/>
              </a:rPr>
              <a:t>Programming semantics </a:t>
            </a:r>
            <a:r>
              <a:rPr lang="en-US" sz="3600" dirty="0" smtClean="0">
                <a:solidFill>
                  <a:srgbClr val="00B0F0">
                    <a:alpha val="99000"/>
                  </a:srgbClr>
                </a:solidFill>
                <a:latin typeface="Segoe UI Light" pitchFamily="34" charset="0"/>
              </a:rPr>
              <a:t>– </a:t>
            </a:r>
            <a:r>
              <a:rPr lang="en-US" sz="3600" dirty="0">
                <a:solidFill>
                  <a:srgbClr val="00B0F0">
                    <a:alpha val="99000"/>
                  </a:srgbClr>
                </a:solidFill>
                <a:latin typeface="Segoe UI Light" pitchFamily="34" charset="0"/>
              </a:rPr>
              <a:t>Ensures that a message can be processed at least once </a:t>
            </a:r>
          </a:p>
          <a:p>
            <a:pPr marL="0" lvl="0" indent="0">
              <a:lnSpc>
                <a:spcPct val="100000"/>
              </a:lnSpc>
              <a:spcAft>
                <a:spcPts val="600"/>
              </a:spcAft>
              <a:buNone/>
            </a:pPr>
            <a:r>
              <a:rPr lang="en-US" sz="2000" dirty="0" smtClean="0">
                <a:solidFill>
                  <a:srgbClr val="595959">
                    <a:alpha val="99000"/>
                  </a:srgbClr>
                </a:solidFill>
              </a:rPr>
              <a:t>Put </a:t>
            </a:r>
            <a:r>
              <a:rPr lang="en-US" sz="2000" dirty="0">
                <a:solidFill>
                  <a:srgbClr val="595959">
                    <a:alpha val="99000"/>
                  </a:srgbClr>
                </a:solidFill>
              </a:rPr>
              <a:t>message into the queue </a:t>
            </a:r>
          </a:p>
          <a:p>
            <a:pPr marL="0" lvl="0" indent="0">
              <a:lnSpc>
                <a:spcPct val="100000"/>
              </a:lnSpc>
              <a:spcAft>
                <a:spcPts val="600"/>
              </a:spcAft>
              <a:buNone/>
            </a:pPr>
            <a:r>
              <a:rPr lang="en-US" sz="2000" dirty="0">
                <a:solidFill>
                  <a:srgbClr val="595959">
                    <a:alpha val="99000"/>
                  </a:srgbClr>
                </a:solidFill>
              </a:rPr>
              <a:t>Get message makes the message invisible in queue for a specified invisibility timeout </a:t>
            </a:r>
          </a:p>
          <a:p>
            <a:pPr marL="0" lvl="0" indent="0">
              <a:lnSpc>
                <a:spcPct val="100000"/>
              </a:lnSpc>
              <a:spcAft>
                <a:spcPts val="600"/>
              </a:spcAft>
              <a:buNone/>
            </a:pPr>
            <a:r>
              <a:rPr lang="en-US" sz="2000" dirty="0">
                <a:solidFill>
                  <a:srgbClr val="595959">
                    <a:alpha val="99000"/>
                  </a:srgbClr>
                </a:solidFill>
              </a:rPr>
              <a:t>Delete message once done processing to remove message from queue</a:t>
            </a:r>
          </a:p>
          <a:p>
            <a:pPr marL="0" lvl="0" indent="0">
              <a:lnSpc>
                <a:spcPct val="100000"/>
              </a:lnSpc>
              <a:spcAft>
                <a:spcPts val="600"/>
              </a:spcAft>
              <a:buNone/>
            </a:pPr>
            <a:r>
              <a:rPr lang="en-US" sz="2000" dirty="0">
                <a:solidFill>
                  <a:srgbClr val="595959">
                    <a:alpha val="99000"/>
                  </a:srgbClr>
                </a:solidFill>
              </a:rPr>
              <a:t>If worker crashes, message becomes visible for another worker to process</a:t>
            </a:r>
          </a:p>
        </p:txBody>
      </p:sp>
    </p:spTree>
    <p:extLst>
      <p:ext uri="{BB962C8B-B14F-4D97-AF65-F5344CB8AC3E}">
        <p14:creationId xmlns:p14="http://schemas.microsoft.com/office/powerpoint/2010/main" val="16832687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Queues – What is new?</a:t>
            </a:r>
          </a:p>
        </p:txBody>
      </p:sp>
      <p:sp>
        <p:nvSpPr>
          <p:cNvPr id="4" name="Content Placeholder 5"/>
          <p:cNvSpPr txBox="1">
            <a:spLocks/>
          </p:cNvSpPr>
          <p:nvPr/>
        </p:nvSpPr>
        <p:spPr>
          <a:xfrm>
            <a:off x="519113" y="1473558"/>
            <a:ext cx="7456990"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Allow larger messages to be stored in queue</a:t>
            </a:r>
          </a:p>
          <a:p>
            <a:pPr marL="3175" lvl="1" indent="0">
              <a:spcBef>
                <a:spcPts val="0"/>
              </a:spcBef>
              <a:buNone/>
            </a:pPr>
            <a:r>
              <a:rPr lang="en-US" sz="2400" spc="-50" dirty="0"/>
              <a:t>Message size has been increased to 64 KB</a:t>
            </a:r>
          </a:p>
          <a:p>
            <a:pPr lvl="1"/>
            <a:endParaRPr lang="en-US" sz="1800" dirty="0" smtClean="0"/>
          </a:p>
          <a:p>
            <a:pPr marL="3175" indent="0">
              <a:spcBef>
                <a:spcPts val="0"/>
              </a:spcBef>
              <a:spcAft>
                <a:spcPts val="900"/>
              </a:spcAft>
              <a:buNone/>
            </a:pPr>
            <a:r>
              <a:rPr lang="en-US" sz="2800" spc="-100" dirty="0">
                <a:solidFill>
                  <a:srgbClr val="00B0F0">
                    <a:alpha val="99000"/>
                  </a:srgbClr>
                </a:solidFill>
                <a:latin typeface="Segoe UI Light" pitchFamily="34" charset="0"/>
              </a:rPr>
              <a:t>Allow worker to treat the invisibility timeout as a lease</a:t>
            </a:r>
          </a:p>
          <a:p>
            <a:pPr marL="3175" lvl="1" indent="0">
              <a:spcBef>
                <a:spcPts val="0"/>
              </a:spcBef>
              <a:buNone/>
            </a:pPr>
            <a:r>
              <a:rPr lang="en-US" sz="2400" spc="-50" dirty="0"/>
              <a:t>Lease can be renewed on a queue </a:t>
            </a:r>
            <a:r>
              <a:rPr lang="en-US" sz="2400" spc="-50" dirty="0" smtClean="0"/>
              <a:t>message</a:t>
            </a:r>
          </a:p>
          <a:p>
            <a:pPr marL="3175" lvl="1" indent="0">
              <a:spcBef>
                <a:spcPts val="0"/>
              </a:spcBef>
              <a:buNone/>
            </a:pPr>
            <a:endParaRPr lang="en-US" sz="2400" spc="-50" dirty="0"/>
          </a:p>
          <a:p>
            <a:pPr marL="3175" indent="0">
              <a:spcBef>
                <a:spcPts val="0"/>
              </a:spcBef>
              <a:spcAft>
                <a:spcPts val="900"/>
              </a:spcAft>
              <a:buNone/>
            </a:pPr>
            <a:r>
              <a:rPr lang="en-US" sz="2800" spc="-100" dirty="0">
                <a:solidFill>
                  <a:srgbClr val="00B0F0">
                    <a:alpha val="99000"/>
                  </a:srgbClr>
                </a:solidFill>
                <a:latin typeface="Segoe UI Light" pitchFamily="34" charset="0"/>
              </a:rPr>
              <a:t>Allow worker to update contents of queue message </a:t>
            </a:r>
          </a:p>
          <a:p>
            <a:pPr marL="3175" lvl="1" indent="0">
              <a:spcBef>
                <a:spcPts val="0"/>
              </a:spcBef>
              <a:buNone/>
            </a:pPr>
            <a:r>
              <a:rPr lang="en-US" sz="2400" spc="-50" dirty="0"/>
              <a:t>Enable efficient continuation on worker failure</a:t>
            </a:r>
          </a:p>
          <a:p>
            <a:pPr lvl="1"/>
            <a:endParaRPr lang="en-US" sz="1800" dirty="0"/>
          </a:p>
          <a:p>
            <a:pPr marL="3175" indent="0">
              <a:spcBef>
                <a:spcPts val="0"/>
              </a:spcBef>
              <a:spcAft>
                <a:spcPts val="900"/>
              </a:spcAft>
              <a:buNone/>
            </a:pPr>
            <a:r>
              <a:rPr lang="en-US" sz="2800" spc="-100" dirty="0">
                <a:solidFill>
                  <a:srgbClr val="00B0F0">
                    <a:alpha val="99000"/>
                  </a:srgbClr>
                </a:solidFill>
                <a:latin typeface="Segoe UI Light" pitchFamily="34" charset="0"/>
              </a:rPr>
              <a:t>Schedule work at a future time</a:t>
            </a:r>
          </a:p>
          <a:p>
            <a:pPr marL="3175" lvl="1" indent="0">
              <a:spcBef>
                <a:spcPts val="0"/>
              </a:spcBef>
              <a:buNone/>
            </a:pPr>
            <a:r>
              <a:rPr lang="en-US" sz="2400" spc="-50" dirty="0"/>
              <a:t>“PUT Message” takes invisibility timeout</a:t>
            </a:r>
          </a:p>
        </p:txBody>
      </p:sp>
      <p:grpSp>
        <p:nvGrpSpPr>
          <p:cNvPr id="17" name="Group 16"/>
          <p:cNvGrpSpPr/>
          <p:nvPr/>
        </p:nvGrpSpPr>
        <p:grpSpPr>
          <a:xfrm>
            <a:off x="9223375" y="1849481"/>
            <a:ext cx="1812799" cy="3159039"/>
            <a:chOff x="9223375" y="2762249"/>
            <a:chExt cx="1812799" cy="3159039"/>
          </a:xfrm>
        </p:grpSpPr>
        <p:sp>
          <p:nvSpPr>
            <p:cNvPr id="10" name="Rectangle 6"/>
            <p:cNvSpPr>
              <a:spLocks noChangeArrowheads="1"/>
            </p:cNvSpPr>
            <p:nvPr/>
          </p:nvSpPr>
          <p:spPr bwMode="auto">
            <a:xfrm>
              <a:off x="9223375" y="2762249"/>
              <a:ext cx="1812799" cy="3122043"/>
            </a:xfrm>
            <a:prstGeom prst="rect">
              <a:avLst/>
            </a:prstGeom>
            <a:solidFill>
              <a:schemeClr val="accent2"/>
            </a:solidFill>
            <a:ln w="0">
              <a:solidFill>
                <a:srgbClr val="5FC7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9798867" y="3724142"/>
              <a:ext cx="733753" cy="2197146"/>
            </a:xfrm>
            <a:custGeom>
              <a:avLst/>
              <a:gdLst>
                <a:gd name="T0" fmla="*/ 828 w 1072"/>
                <a:gd name="T1" fmla="*/ 0 h 3206"/>
                <a:gd name="T2" fmla="*/ 1072 w 1072"/>
                <a:gd name="T3" fmla="*/ 0 h 3206"/>
                <a:gd name="T4" fmla="*/ 1072 w 1072"/>
                <a:gd name="T5" fmla="*/ 1433 h 3206"/>
                <a:gd name="T6" fmla="*/ 245 w 1072"/>
                <a:gd name="T7" fmla="*/ 2022 h 3206"/>
                <a:gd name="T8" fmla="*/ 245 w 1072"/>
                <a:gd name="T9" fmla="*/ 3206 h 3206"/>
                <a:gd name="T10" fmla="*/ 0 w 1072"/>
                <a:gd name="T11" fmla="*/ 3206 h 3206"/>
                <a:gd name="T12" fmla="*/ 0 w 1072"/>
                <a:gd name="T13" fmla="*/ 1896 h 3206"/>
                <a:gd name="T14" fmla="*/ 828 w 1072"/>
                <a:gd name="T15" fmla="*/ 1308 h 3206"/>
                <a:gd name="T16" fmla="*/ 828 w 1072"/>
                <a:gd name="T17" fmla="*/ 0 h 3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2" h="3206">
                  <a:moveTo>
                    <a:pt x="828" y="0"/>
                  </a:moveTo>
                  <a:lnTo>
                    <a:pt x="1072" y="0"/>
                  </a:lnTo>
                  <a:lnTo>
                    <a:pt x="1072" y="1433"/>
                  </a:lnTo>
                  <a:lnTo>
                    <a:pt x="245" y="2022"/>
                  </a:lnTo>
                  <a:lnTo>
                    <a:pt x="245" y="3206"/>
                  </a:lnTo>
                  <a:lnTo>
                    <a:pt x="0" y="3206"/>
                  </a:lnTo>
                  <a:lnTo>
                    <a:pt x="0" y="1896"/>
                  </a:lnTo>
                  <a:lnTo>
                    <a:pt x="828" y="1308"/>
                  </a:lnTo>
                  <a:lnTo>
                    <a:pt x="82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nvSpPr>
          <p:spPr bwMode="auto">
            <a:xfrm>
              <a:off x="9798866" y="3724142"/>
              <a:ext cx="171903" cy="96155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395381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ight Arrow 185"/>
          <p:cNvSpPr/>
          <p:nvPr/>
        </p:nvSpPr>
        <p:spPr bwMode="auto">
          <a:xfrm>
            <a:off x="8113323" y="5259524"/>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4" name="Right Arrow 183"/>
          <p:cNvSpPr/>
          <p:nvPr/>
        </p:nvSpPr>
        <p:spPr bwMode="auto">
          <a:xfrm>
            <a:off x="8113324" y="4077568"/>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itle 4"/>
          <p:cNvSpPr>
            <a:spLocks noGrp="1"/>
          </p:cNvSpPr>
          <p:nvPr>
            <p:ph type="title"/>
          </p:nvPr>
        </p:nvSpPr>
        <p:spPr>
          <a:xfrm>
            <a:off x="519112" y="228600"/>
            <a:ext cx="11149013" cy="1135696"/>
          </a:xfrm>
        </p:spPr>
        <p:txBody>
          <a:bodyPr/>
          <a:lstStyle/>
          <a:p>
            <a:r>
              <a:rPr lang="en-US" dirty="0"/>
              <a:t>Windows Azure Queue</a:t>
            </a:r>
            <a:br>
              <a:rPr lang="en-US" dirty="0"/>
            </a:br>
            <a:r>
              <a:rPr lang="en-US" sz="2800" dirty="0">
                <a:solidFill>
                  <a:schemeClr val="accent2">
                    <a:alpha val="99000"/>
                  </a:schemeClr>
                </a:solidFill>
              </a:rPr>
              <a:t>Update Message </a:t>
            </a:r>
            <a:r>
              <a:rPr lang="en-US" sz="2800" dirty="0" smtClean="0">
                <a:solidFill>
                  <a:schemeClr val="accent2">
                    <a:alpha val="99000"/>
                  </a:schemeClr>
                </a:solidFill>
              </a:rPr>
              <a:t>Example</a:t>
            </a:r>
            <a:endParaRPr lang="en-US" sz="2800" dirty="0">
              <a:solidFill>
                <a:schemeClr val="accent2">
                  <a:alpha val="99000"/>
                </a:schemeClr>
              </a:solidFill>
            </a:endParaRPr>
          </a:p>
        </p:txBody>
      </p:sp>
      <p:sp>
        <p:nvSpPr>
          <p:cNvPr id="161" name="Rounded Rectangle 160"/>
          <p:cNvSpPr/>
          <p:nvPr/>
        </p:nvSpPr>
        <p:spPr bwMode="auto">
          <a:xfrm>
            <a:off x="4087369" y="4062577"/>
            <a:ext cx="4025956" cy="1698613"/>
          </a:xfrm>
          <a:prstGeom prst="roundRect">
            <a:avLst>
              <a:gd name="adj" fmla="val 0"/>
            </a:avLst>
          </a:prstGeom>
          <a:solidFill>
            <a:schemeClr val="accent2"/>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Azure Queue</a:t>
            </a:r>
          </a:p>
        </p:txBody>
      </p:sp>
      <p:sp>
        <p:nvSpPr>
          <p:cNvPr id="171" name="Rectangle 170"/>
          <p:cNvSpPr/>
          <p:nvPr/>
        </p:nvSpPr>
        <p:spPr>
          <a:xfrm>
            <a:off x="5366075" y="3673816"/>
            <a:ext cx="1468544" cy="400110"/>
          </a:xfrm>
          <a:prstGeom prst="rect">
            <a:avLst/>
          </a:prstGeom>
        </p:spPr>
        <p:txBody>
          <a:bodyPr wrap="none">
            <a:spAutoFit/>
          </a:bodyPr>
          <a:lstStyle/>
          <a:p>
            <a:pPr algn="ctr" defTabSz="1624360"/>
            <a:r>
              <a:rPr lang="en-US" sz="2000" dirty="0">
                <a:solidFill>
                  <a:schemeClr val="tx1">
                    <a:alpha val="99000"/>
                  </a:schemeClr>
                </a:solidFill>
              </a:rPr>
              <a:t>Work items</a:t>
            </a:r>
          </a:p>
        </p:txBody>
      </p:sp>
      <p:sp>
        <p:nvSpPr>
          <p:cNvPr id="172" name="Rounded Rectangle 171"/>
          <p:cNvSpPr/>
          <p:nvPr/>
        </p:nvSpPr>
        <p:spPr bwMode="auto">
          <a:xfrm>
            <a:off x="4213442"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73" name="Rounded Rectangle 172"/>
          <p:cNvSpPr/>
          <p:nvPr/>
        </p:nvSpPr>
        <p:spPr bwMode="auto">
          <a:xfrm>
            <a:off x="5216868"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74" name="Rounded Rectangle 173"/>
          <p:cNvSpPr/>
          <p:nvPr/>
        </p:nvSpPr>
        <p:spPr bwMode="auto">
          <a:xfrm>
            <a:off x="6220294"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76" name="Rounded Rectangle 175"/>
          <p:cNvSpPr/>
          <p:nvPr/>
        </p:nvSpPr>
        <p:spPr bwMode="auto">
          <a:xfrm>
            <a:off x="1008504" y="5092302"/>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Web Role</a:t>
            </a:r>
          </a:p>
        </p:txBody>
      </p:sp>
      <p:sp>
        <p:nvSpPr>
          <p:cNvPr id="178" name="Rounded Rectangle 177"/>
          <p:cNvSpPr/>
          <p:nvPr/>
        </p:nvSpPr>
        <p:spPr bwMode="auto">
          <a:xfrm>
            <a:off x="1008503" y="4073926"/>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Web Role</a:t>
            </a:r>
          </a:p>
        </p:txBody>
      </p:sp>
      <p:sp>
        <p:nvSpPr>
          <p:cNvPr id="179" name="Rounded Rectangle 178"/>
          <p:cNvSpPr/>
          <p:nvPr/>
        </p:nvSpPr>
        <p:spPr bwMode="auto">
          <a:xfrm>
            <a:off x="9834103" y="5080953"/>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Worker Role</a:t>
            </a:r>
          </a:p>
        </p:txBody>
      </p:sp>
      <p:sp>
        <p:nvSpPr>
          <p:cNvPr id="180" name="Rounded Rectangle 179"/>
          <p:cNvSpPr/>
          <p:nvPr/>
        </p:nvSpPr>
        <p:spPr bwMode="auto">
          <a:xfrm>
            <a:off x="9834102" y="4062577"/>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Worker Role</a:t>
            </a:r>
          </a:p>
        </p:txBody>
      </p:sp>
      <p:sp>
        <p:nvSpPr>
          <p:cNvPr id="181" name="Right Arrow 180"/>
          <p:cNvSpPr/>
          <p:nvPr/>
        </p:nvSpPr>
        <p:spPr bwMode="auto">
          <a:xfrm>
            <a:off x="2373792" y="5259524"/>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3" name="Right Arrow 182"/>
          <p:cNvSpPr/>
          <p:nvPr/>
        </p:nvSpPr>
        <p:spPr bwMode="auto">
          <a:xfrm>
            <a:off x="2373791" y="4241148"/>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5" name="Right Arrow 184"/>
          <p:cNvSpPr/>
          <p:nvPr/>
        </p:nvSpPr>
        <p:spPr bwMode="auto">
          <a:xfrm rot="10800000">
            <a:off x="8120526" y="4408370"/>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7" name="Rounded Rectangle 186"/>
          <p:cNvSpPr/>
          <p:nvPr/>
        </p:nvSpPr>
        <p:spPr bwMode="auto">
          <a:xfrm>
            <a:off x="5310110" y="2670505"/>
            <a:ext cx="1587936" cy="730990"/>
          </a:xfrm>
          <a:prstGeom prst="roundRect">
            <a:avLst>
              <a:gd name="adj" fmla="val 0"/>
            </a:avLst>
          </a:prstGeom>
          <a:solidFill>
            <a:schemeClr val="tx1"/>
          </a:solidFill>
          <a:ln w="12700" cap="flat" cmpd="thickThin" algn="ctr">
            <a:noFill/>
            <a:prstDash val="solid"/>
          </a:ln>
          <a:effectLst/>
        </p:spPr>
        <p:txBody>
          <a:bodyPr lIns="182880" rtlCol="0" anchor="ctr"/>
          <a:lstStyle/>
          <a:p>
            <a:pPr defTabSz="1218936"/>
            <a:endParaRPr lang="en-US" sz="1400" kern="0" dirty="0">
              <a:solidFill>
                <a:schemeClr val="bg1">
                  <a:alpha val="99000"/>
                </a:schemeClr>
              </a:solidFill>
              <a:latin typeface="+mj-lt"/>
            </a:endParaRPr>
          </a:p>
        </p:txBody>
      </p:sp>
      <p:sp>
        <p:nvSpPr>
          <p:cNvPr id="190" name="Rectangle 189"/>
          <p:cNvSpPr/>
          <p:nvPr/>
        </p:nvSpPr>
        <p:spPr>
          <a:xfrm>
            <a:off x="5290445" y="2270395"/>
            <a:ext cx="1607941" cy="400110"/>
          </a:xfrm>
          <a:prstGeom prst="rect">
            <a:avLst/>
          </a:prstGeom>
        </p:spPr>
        <p:txBody>
          <a:bodyPr wrap="none">
            <a:spAutoFit/>
          </a:bodyPr>
          <a:lstStyle/>
          <a:p>
            <a:pPr algn="ctr" defTabSz="1624360"/>
            <a:r>
              <a:rPr lang="en-US" sz="2000" dirty="0" smtClean="0">
                <a:solidFill>
                  <a:schemeClr val="tx1">
                    <a:alpha val="99000"/>
                  </a:schemeClr>
                </a:solidFill>
              </a:rPr>
              <a:t>Current time</a:t>
            </a:r>
            <a:endParaRPr lang="en-US" sz="2000" dirty="0">
              <a:solidFill>
                <a:schemeClr val="tx1">
                  <a:alpha val="99000"/>
                </a:schemeClr>
              </a:solidFill>
            </a:endParaRPr>
          </a:p>
        </p:txBody>
      </p:sp>
      <p:sp>
        <p:nvSpPr>
          <p:cNvPr id="191" name="7:00"/>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7:00</a:t>
            </a:r>
            <a:endParaRPr lang="en-US" sz="4400" dirty="0">
              <a:solidFill>
                <a:schemeClr val="accent4">
                  <a:alpha val="99000"/>
                </a:schemeClr>
              </a:solidFill>
              <a:latin typeface="Segoe UI Light" pitchFamily="34" charset="0"/>
            </a:endParaRPr>
          </a:p>
        </p:txBody>
      </p:sp>
      <p:sp>
        <p:nvSpPr>
          <p:cNvPr id="192" name="TextBox 191"/>
          <p:cNvSpPr txBox="1"/>
          <p:nvPr/>
        </p:nvSpPr>
        <p:spPr>
          <a:xfrm>
            <a:off x="7615534" y="2731301"/>
            <a:ext cx="4090863" cy="246221"/>
          </a:xfrm>
          <a:prstGeom prst="rect">
            <a:avLst/>
          </a:prstGeom>
          <a:noFill/>
        </p:spPr>
        <p:txBody>
          <a:bodyPr wrap="none" lIns="0" tIns="0" rIns="0" bIns="0" rtlCol="0">
            <a:spAutoFit/>
          </a:bodyPr>
          <a:lstStyle/>
          <a:p>
            <a:pPr algn="r"/>
            <a:r>
              <a:rPr lang="en-US" sz="1600" dirty="0" smtClean="0">
                <a:solidFill>
                  <a:schemeClr val="tx2">
                    <a:alpha val="99000"/>
                  </a:schemeClr>
                </a:solidFill>
                <a:latin typeface="Segoe UI" pitchFamily="34" charset="0"/>
                <a:ea typeface="Segoe UI" pitchFamily="34" charset="0"/>
                <a:cs typeface="Segoe UI" pitchFamily="34" charset="0"/>
              </a:rPr>
              <a:t>Get Message with 5 minutes visibility timeout</a:t>
            </a:r>
          </a:p>
        </p:txBody>
      </p:sp>
      <p:sp>
        <p:nvSpPr>
          <p:cNvPr id="193" name="TextBox 192"/>
          <p:cNvSpPr txBox="1"/>
          <p:nvPr/>
        </p:nvSpPr>
        <p:spPr>
          <a:xfrm>
            <a:off x="9926417" y="3673816"/>
            <a:ext cx="1749646"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b="1" dirty="0"/>
              <a:t>Expires @ </a:t>
            </a:r>
            <a:r>
              <a:rPr lang="en-US" b="1" dirty="0" smtClean="0"/>
              <a:t>7:05AM</a:t>
            </a:r>
            <a:endParaRPr lang="en-US" b="1" dirty="0"/>
          </a:p>
        </p:txBody>
      </p:sp>
      <p:sp>
        <p:nvSpPr>
          <p:cNvPr id="194" name="Rounded Rectangle 193"/>
          <p:cNvSpPr/>
          <p:nvPr/>
        </p:nvSpPr>
        <p:spPr bwMode="auto">
          <a:xfrm>
            <a:off x="7223719" y="4880739"/>
            <a:ext cx="737970" cy="739806"/>
          </a:xfrm>
          <a:prstGeom prst="roundRect">
            <a:avLst>
              <a:gd name="adj" fmla="val 0"/>
            </a:avLst>
          </a:prstGeom>
          <a:solidFill>
            <a:schemeClr val="accent6"/>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182880" numCol="1" rtlCol="0" anchor="ctr" anchorCtr="0" compatLnSpc="1">
            <a:prstTxWarp prst="textNoShape">
              <a:avLst/>
            </a:prstTxWarp>
          </a:bodyPr>
          <a:lstStyle/>
          <a:p>
            <a:pPr algn="ctr" defTabSz="1624360"/>
            <a:r>
              <a:rPr lang="en-US" sz="2000" dirty="0" smtClean="0">
                <a:solidFill>
                  <a:srgbClr val="FFFFFF">
                    <a:alpha val="99000"/>
                  </a:srgbClr>
                </a:solidFill>
                <a:latin typeface="+mj-lt"/>
              </a:rPr>
              <a:t>7:04</a:t>
            </a:r>
            <a:endParaRPr lang="en-US" sz="2000" dirty="0">
              <a:solidFill>
                <a:srgbClr val="FFFFFF">
                  <a:alpha val="99000"/>
                </a:srgbClr>
              </a:solidFill>
              <a:latin typeface="+mj-lt"/>
            </a:endParaRPr>
          </a:p>
        </p:txBody>
      </p:sp>
      <p:sp>
        <p:nvSpPr>
          <p:cNvPr id="195" name="7:04"/>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7:04</a:t>
            </a:r>
            <a:endParaRPr lang="en-US" sz="4400" dirty="0">
              <a:solidFill>
                <a:schemeClr val="accent4">
                  <a:alpha val="99000"/>
                </a:schemeClr>
              </a:solidFill>
              <a:latin typeface="Segoe UI Light" pitchFamily="34" charset="0"/>
            </a:endParaRPr>
          </a:p>
        </p:txBody>
      </p:sp>
      <p:sp>
        <p:nvSpPr>
          <p:cNvPr id="196" name="TextBox 195"/>
          <p:cNvSpPr txBox="1"/>
          <p:nvPr/>
        </p:nvSpPr>
        <p:spPr>
          <a:xfrm>
            <a:off x="7416761" y="2194246"/>
            <a:ext cx="4289636"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dirty="0"/>
              <a:t>Extend visibility timeout with another 5 minutes</a:t>
            </a:r>
          </a:p>
        </p:txBody>
      </p:sp>
      <p:sp>
        <p:nvSpPr>
          <p:cNvPr id="197" name="TextBox 196"/>
          <p:cNvSpPr txBox="1"/>
          <p:nvPr/>
        </p:nvSpPr>
        <p:spPr>
          <a:xfrm>
            <a:off x="9926417" y="3673816"/>
            <a:ext cx="1749646"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b="1" dirty="0"/>
              <a:t>Expires @ </a:t>
            </a:r>
            <a:r>
              <a:rPr lang="en-US" b="1" dirty="0" smtClean="0"/>
              <a:t>7:09AM</a:t>
            </a:r>
            <a:endParaRPr lang="en-US" b="1" dirty="0"/>
          </a:p>
        </p:txBody>
      </p:sp>
      <p:sp>
        <p:nvSpPr>
          <p:cNvPr id="198" name="TextBox 197"/>
          <p:cNvSpPr txBox="1"/>
          <p:nvPr/>
        </p:nvSpPr>
        <p:spPr>
          <a:xfrm>
            <a:off x="6414948" y="1657192"/>
            <a:ext cx="5291449"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dirty="0"/>
              <a:t>Periodically store progress information in message content</a:t>
            </a:r>
          </a:p>
        </p:txBody>
      </p:sp>
      <p:sp>
        <p:nvSpPr>
          <p:cNvPr id="199" name="7:07"/>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7:07</a:t>
            </a:r>
            <a:endParaRPr lang="en-US" sz="4400" dirty="0">
              <a:solidFill>
                <a:schemeClr val="accent4">
                  <a:alpha val="99000"/>
                </a:schemeClr>
              </a:solidFill>
              <a:latin typeface="Segoe UI Light" pitchFamily="34" charset="0"/>
            </a:endParaRPr>
          </a:p>
        </p:txBody>
      </p:sp>
      <p:sp>
        <p:nvSpPr>
          <p:cNvPr id="200" name="Multiply 199"/>
          <p:cNvSpPr/>
          <p:nvPr/>
        </p:nvSpPr>
        <p:spPr bwMode="auto">
          <a:xfrm>
            <a:off x="10019337" y="3889432"/>
            <a:ext cx="994818" cy="991308"/>
          </a:xfrm>
          <a:prstGeom prst="mathMultiply">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endParaRPr lang="en-US" sz="2000" dirty="0">
              <a:solidFill>
                <a:srgbClr val="FFFFFF">
                  <a:alpha val="99000"/>
                </a:srgbClr>
              </a:solidFill>
              <a:latin typeface="+mj-lt"/>
            </a:endParaRPr>
          </a:p>
        </p:txBody>
      </p:sp>
      <p:sp>
        <p:nvSpPr>
          <p:cNvPr id="201" name="Rounded Rectangle 200"/>
          <p:cNvSpPr/>
          <p:nvPr/>
        </p:nvSpPr>
        <p:spPr bwMode="auto">
          <a:xfrm>
            <a:off x="7223719" y="4880739"/>
            <a:ext cx="737970" cy="739806"/>
          </a:xfrm>
          <a:prstGeom prst="roundRect">
            <a:avLst>
              <a:gd name="adj" fmla="val 0"/>
            </a:avLst>
          </a:prstGeom>
          <a:solidFill>
            <a:schemeClr val="accent6"/>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182880" numCol="1" rtlCol="0" anchor="ctr" anchorCtr="0" compatLnSpc="1">
            <a:prstTxWarp prst="textNoShape">
              <a:avLst/>
            </a:prstTxWarp>
          </a:bodyPr>
          <a:lstStyle/>
          <a:p>
            <a:pPr algn="ctr" defTabSz="1624360"/>
            <a:r>
              <a:rPr lang="en-US" sz="2000" dirty="0" smtClean="0">
                <a:solidFill>
                  <a:srgbClr val="FFFFFF">
                    <a:alpha val="99000"/>
                  </a:srgbClr>
                </a:solidFill>
                <a:latin typeface="+mj-lt"/>
              </a:rPr>
              <a:t>7:09</a:t>
            </a:r>
            <a:endParaRPr lang="en-US" sz="2000" dirty="0">
              <a:solidFill>
                <a:srgbClr val="FFFFFF">
                  <a:alpha val="99000"/>
                </a:srgbClr>
              </a:solidFill>
              <a:latin typeface="+mj-lt"/>
            </a:endParaRPr>
          </a:p>
        </p:txBody>
      </p:sp>
      <p:sp>
        <p:nvSpPr>
          <p:cNvPr id="175" name="Rounded Rectangle 174"/>
          <p:cNvSpPr/>
          <p:nvPr/>
        </p:nvSpPr>
        <p:spPr bwMode="auto">
          <a:xfrm>
            <a:off x="7223719"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88" name="Rounded Rectangle 187"/>
          <p:cNvSpPr/>
          <p:nvPr/>
        </p:nvSpPr>
        <p:spPr bwMode="auto">
          <a:xfrm>
            <a:off x="7267826" y="5355650"/>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89" name="Rounded Rectangle 188"/>
          <p:cNvSpPr/>
          <p:nvPr/>
        </p:nvSpPr>
        <p:spPr bwMode="auto">
          <a:xfrm>
            <a:off x="7533606" y="5355650"/>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202" name="7:09"/>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7:09</a:t>
            </a:r>
            <a:endParaRPr lang="en-US" sz="4400" dirty="0">
              <a:solidFill>
                <a:schemeClr val="accent4">
                  <a:alpha val="99000"/>
                </a:schemeClr>
              </a:solidFill>
              <a:latin typeface="Segoe UI Light" pitchFamily="34" charset="0"/>
            </a:endParaRPr>
          </a:p>
        </p:txBody>
      </p:sp>
      <p:grpSp>
        <p:nvGrpSpPr>
          <p:cNvPr id="209" name="Group 208"/>
          <p:cNvGrpSpPr/>
          <p:nvPr/>
        </p:nvGrpSpPr>
        <p:grpSpPr>
          <a:xfrm>
            <a:off x="7223719" y="4880739"/>
            <a:ext cx="737970" cy="739806"/>
            <a:chOff x="7808650" y="6292835"/>
            <a:chExt cx="737970" cy="739806"/>
          </a:xfrm>
        </p:grpSpPr>
        <p:sp>
          <p:nvSpPr>
            <p:cNvPr id="206" name="Rounded Rectangle 205"/>
            <p:cNvSpPr/>
            <p:nvPr/>
          </p:nvSpPr>
          <p:spPr bwMode="auto">
            <a:xfrm>
              <a:off x="7808650" y="6292835"/>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207" name="Rounded Rectangle 206"/>
            <p:cNvSpPr/>
            <p:nvPr/>
          </p:nvSpPr>
          <p:spPr bwMode="auto">
            <a:xfrm>
              <a:off x="7852757" y="6767746"/>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208" name="Rounded Rectangle 207"/>
            <p:cNvSpPr/>
            <p:nvPr/>
          </p:nvSpPr>
          <p:spPr bwMode="auto">
            <a:xfrm>
              <a:off x="8118537" y="6767746"/>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grpSp>
      <p:sp>
        <p:nvSpPr>
          <p:cNvPr id="210" name="TextBox 209"/>
          <p:cNvSpPr txBox="1"/>
          <p:nvPr/>
        </p:nvSpPr>
        <p:spPr>
          <a:xfrm>
            <a:off x="7045052" y="6416517"/>
            <a:ext cx="4631011"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dirty="0"/>
              <a:t>Retrieve progress from queue message and resume</a:t>
            </a:r>
          </a:p>
        </p:txBody>
      </p:sp>
    </p:spTree>
    <p:extLst>
      <p:ext uri="{BB962C8B-B14F-4D97-AF65-F5344CB8AC3E}">
        <p14:creationId xmlns:p14="http://schemas.microsoft.com/office/powerpoint/2010/main" val="1130841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750" fill="hold"/>
                                        <p:tgtEl>
                                          <p:spTgt spid="175"/>
                                        </p:tgtEl>
                                        <p:attrNameLst>
                                          <p:attrName>ppt_x</p:attrName>
                                        </p:attrNameLst>
                                      </p:cBhvr>
                                      <p:tavLst>
                                        <p:tav tm="0">
                                          <p:val>
                                            <p:strVal val="0-#ppt_w/2"/>
                                          </p:val>
                                        </p:tav>
                                        <p:tav tm="100000">
                                          <p:val>
                                            <p:strVal val="#ppt_x"/>
                                          </p:val>
                                        </p:tav>
                                      </p:tavLst>
                                    </p:anim>
                                    <p:anim calcmode="lin" valueType="num">
                                      <p:cBhvr additive="base">
                                        <p:cTn id="8" dur="750" fill="hold"/>
                                        <p:tgtEl>
                                          <p:spTgt spid="17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750" fill="hold"/>
                                        <p:tgtEl>
                                          <p:spTgt spid="174"/>
                                        </p:tgtEl>
                                        <p:attrNameLst>
                                          <p:attrName>ppt_x</p:attrName>
                                        </p:attrNameLst>
                                      </p:cBhvr>
                                      <p:tavLst>
                                        <p:tav tm="0">
                                          <p:val>
                                            <p:strVal val="0-#ppt_w/2"/>
                                          </p:val>
                                        </p:tav>
                                        <p:tav tm="100000">
                                          <p:val>
                                            <p:strVal val="#ppt_x"/>
                                          </p:val>
                                        </p:tav>
                                      </p:tavLst>
                                    </p:anim>
                                    <p:anim calcmode="lin" valueType="num">
                                      <p:cBhvr additive="base">
                                        <p:cTn id="12" dur="750" fill="hold"/>
                                        <p:tgtEl>
                                          <p:spTgt spid="17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173"/>
                                        </p:tgtEl>
                                        <p:attrNameLst>
                                          <p:attrName>style.visibility</p:attrName>
                                        </p:attrNameLst>
                                      </p:cBhvr>
                                      <p:to>
                                        <p:strVal val="visible"/>
                                      </p:to>
                                    </p:set>
                                    <p:anim calcmode="lin" valueType="num">
                                      <p:cBhvr additive="base">
                                        <p:cTn id="15" dur="750" fill="hold"/>
                                        <p:tgtEl>
                                          <p:spTgt spid="173"/>
                                        </p:tgtEl>
                                        <p:attrNameLst>
                                          <p:attrName>ppt_x</p:attrName>
                                        </p:attrNameLst>
                                      </p:cBhvr>
                                      <p:tavLst>
                                        <p:tav tm="0">
                                          <p:val>
                                            <p:strVal val="0-#ppt_w/2"/>
                                          </p:val>
                                        </p:tav>
                                        <p:tav tm="100000">
                                          <p:val>
                                            <p:strVal val="#ppt_x"/>
                                          </p:val>
                                        </p:tav>
                                      </p:tavLst>
                                    </p:anim>
                                    <p:anim calcmode="lin" valueType="num">
                                      <p:cBhvr additive="base">
                                        <p:cTn id="16" dur="750" fill="hold"/>
                                        <p:tgtEl>
                                          <p:spTgt spid="17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900"/>
                                  </p:stCondLst>
                                  <p:childTnLst>
                                    <p:set>
                                      <p:cBhvr>
                                        <p:cTn id="18" dur="1" fill="hold">
                                          <p:stCondLst>
                                            <p:cond delay="0"/>
                                          </p:stCondLst>
                                        </p:cTn>
                                        <p:tgtEl>
                                          <p:spTgt spid="172"/>
                                        </p:tgtEl>
                                        <p:attrNameLst>
                                          <p:attrName>style.visibility</p:attrName>
                                        </p:attrNameLst>
                                      </p:cBhvr>
                                      <p:to>
                                        <p:strVal val="visible"/>
                                      </p:to>
                                    </p:set>
                                    <p:anim calcmode="lin" valueType="num">
                                      <p:cBhvr additive="base">
                                        <p:cTn id="19" dur="750" fill="hold"/>
                                        <p:tgtEl>
                                          <p:spTgt spid="172"/>
                                        </p:tgtEl>
                                        <p:attrNameLst>
                                          <p:attrName>ppt_x</p:attrName>
                                        </p:attrNameLst>
                                      </p:cBhvr>
                                      <p:tavLst>
                                        <p:tav tm="0">
                                          <p:val>
                                            <p:strVal val="0-#ppt_w/2"/>
                                          </p:val>
                                        </p:tav>
                                        <p:tav tm="100000">
                                          <p:val>
                                            <p:strVal val="#ppt_x"/>
                                          </p:val>
                                        </p:tav>
                                      </p:tavLst>
                                    </p:anim>
                                    <p:anim calcmode="lin" valueType="num">
                                      <p:cBhvr additive="base">
                                        <p:cTn id="20" dur="750" fill="hold"/>
                                        <p:tgtEl>
                                          <p:spTgt spid="172"/>
                                        </p:tgtEl>
                                        <p:attrNameLst>
                                          <p:attrName>ppt_y</p:attrName>
                                        </p:attrNameLst>
                                      </p:cBhvr>
                                      <p:tavLst>
                                        <p:tav tm="0">
                                          <p:val>
                                            <p:strVal val="#ppt_y"/>
                                          </p:val>
                                        </p:tav>
                                        <p:tav tm="100000">
                                          <p:val>
                                            <p:strVal val="#ppt_y"/>
                                          </p:val>
                                        </p:tav>
                                      </p:tavLst>
                                    </p:anim>
                                  </p:childTnLst>
                                </p:cTn>
                              </p:par>
                            </p:childTnLst>
                          </p:cTn>
                        </p:par>
                        <p:par>
                          <p:cTn id="21" fill="hold">
                            <p:stCondLst>
                              <p:cond delay="1650"/>
                            </p:stCondLst>
                            <p:childTnLst>
                              <p:par>
                                <p:cTn id="22" presetID="10" presetClass="entr" presetSubtype="0" fill="hold" grpId="0" nodeType="afterEffect">
                                  <p:stCondLst>
                                    <p:cond delay="0"/>
                                  </p:stCondLst>
                                  <p:childTnLst>
                                    <p:set>
                                      <p:cBhvr>
                                        <p:cTn id="23" dur="1" fill="hold">
                                          <p:stCondLst>
                                            <p:cond delay="0"/>
                                          </p:stCondLst>
                                        </p:cTn>
                                        <p:tgtEl>
                                          <p:spTgt spid="194"/>
                                        </p:tgtEl>
                                        <p:attrNameLst>
                                          <p:attrName>style.visibility</p:attrName>
                                        </p:attrNameLst>
                                      </p:cBhvr>
                                      <p:to>
                                        <p:strVal val="visible"/>
                                      </p:to>
                                    </p:set>
                                    <p:animEffect transition="in" filter="fade">
                                      <p:cBhvr>
                                        <p:cTn id="24" dur="500"/>
                                        <p:tgtEl>
                                          <p:spTgt spid="19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1"/>
                                        </p:tgtEl>
                                        <p:attrNameLst>
                                          <p:attrName>style.visibility</p:attrName>
                                        </p:attrNameLst>
                                      </p:cBhvr>
                                      <p:to>
                                        <p:strVal val="visible"/>
                                      </p:to>
                                    </p:set>
                                    <p:animEffect transition="in" filter="fade">
                                      <p:cBhvr>
                                        <p:cTn id="29" dur="500"/>
                                        <p:tgtEl>
                                          <p:spTgt spid="19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7"/>
                                        </p:tgtEl>
                                        <p:attrNameLst>
                                          <p:attrName>style.visibility</p:attrName>
                                        </p:attrNameLst>
                                      </p:cBhvr>
                                      <p:to>
                                        <p:strVal val="visible"/>
                                      </p:to>
                                    </p:set>
                                    <p:animEffect transition="in" filter="fade">
                                      <p:cBhvr>
                                        <p:cTn id="32" dur="500"/>
                                        <p:tgtEl>
                                          <p:spTgt spid="18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0"/>
                                        </p:tgtEl>
                                        <p:attrNameLst>
                                          <p:attrName>style.visibility</p:attrName>
                                        </p:attrNameLst>
                                      </p:cBhvr>
                                      <p:to>
                                        <p:strVal val="visible"/>
                                      </p:to>
                                    </p:set>
                                    <p:animEffect transition="in" filter="fade">
                                      <p:cBhvr>
                                        <p:cTn id="35" dur="500"/>
                                        <p:tgtEl>
                                          <p:spTgt spid="19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wipe(left)">
                                      <p:cBhvr>
                                        <p:cTn id="38" dur="500"/>
                                        <p:tgtEl>
                                          <p:spTgt spid="18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2"/>
                                        </p:tgtEl>
                                        <p:attrNameLst>
                                          <p:attrName>style.visibility</p:attrName>
                                        </p:attrNameLst>
                                      </p:cBhvr>
                                      <p:to>
                                        <p:strVal val="visible"/>
                                      </p:to>
                                    </p:set>
                                    <p:animEffect transition="in" filter="fade">
                                      <p:cBhvr>
                                        <p:cTn id="41" dur="500"/>
                                        <p:tgtEl>
                                          <p:spTgt spid="192"/>
                                        </p:tgtEl>
                                      </p:cBhvr>
                                    </p:animEffect>
                                  </p:childTnLst>
                                </p:cTn>
                              </p:par>
                            </p:childTnLst>
                          </p:cTn>
                        </p:par>
                        <p:par>
                          <p:cTn id="42" fill="hold">
                            <p:stCondLst>
                              <p:cond delay="500"/>
                            </p:stCondLst>
                            <p:childTnLst>
                              <p:par>
                                <p:cTn id="43" presetID="42" presetClass="path" presetSubtype="0" accel="50000" decel="50000" fill="hold" grpId="1" nodeType="afterEffect">
                                  <p:stCondLst>
                                    <p:cond delay="0"/>
                                  </p:stCondLst>
                                  <p:childTnLst>
                                    <p:animMotion origin="layout" path="M 3.75E-6 7.40741E-7 L 0.31927 -0.11458 " pathEditMode="relative" rAng="0" ptsTypes="AA">
                                      <p:cBhvr>
                                        <p:cTn id="44" dur="1000" fill="hold"/>
                                        <p:tgtEl>
                                          <p:spTgt spid="175"/>
                                        </p:tgtEl>
                                        <p:attrNameLst>
                                          <p:attrName>ppt_x</p:attrName>
                                          <p:attrName>ppt_y</p:attrName>
                                        </p:attrNameLst>
                                      </p:cBhvr>
                                      <p:rCtr x="15964" y="-5741"/>
                                    </p:animMotion>
                                  </p:childTnLst>
                                </p:cTn>
                              </p:par>
                            </p:childTnLst>
                          </p:cTn>
                        </p:par>
                        <p:par>
                          <p:cTn id="45" fill="hold">
                            <p:stCondLst>
                              <p:cond delay="1500"/>
                            </p:stCondLst>
                            <p:childTnLst>
                              <p:par>
                                <p:cTn id="46" presetID="42" presetClass="entr" presetSubtype="0" fill="hold" grpId="0" nodeType="afterEffect">
                                  <p:stCondLst>
                                    <p:cond delay="0"/>
                                  </p:stCondLst>
                                  <p:childTnLst>
                                    <p:set>
                                      <p:cBhvr>
                                        <p:cTn id="47" dur="1" fill="hold">
                                          <p:stCondLst>
                                            <p:cond delay="0"/>
                                          </p:stCondLst>
                                        </p:cTn>
                                        <p:tgtEl>
                                          <p:spTgt spid="193"/>
                                        </p:tgtEl>
                                        <p:attrNameLst>
                                          <p:attrName>style.visibility</p:attrName>
                                        </p:attrNameLst>
                                      </p:cBhvr>
                                      <p:to>
                                        <p:strVal val="visible"/>
                                      </p:to>
                                    </p:set>
                                    <p:animEffect transition="in" filter="fade">
                                      <p:cBhvr>
                                        <p:cTn id="48" dur="1000"/>
                                        <p:tgtEl>
                                          <p:spTgt spid="193"/>
                                        </p:tgtEl>
                                      </p:cBhvr>
                                    </p:animEffect>
                                    <p:anim calcmode="lin" valueType="num">
                                      <p:cBhvr>
                                        <p:cTn id="49" dur="1000" fill="hold"/>
                                        <p:tgtEl>
                                          <p:spTgt spid="193"/>
                                        </p:tgtEl>
                                        <p:attrNameLst>
                                          <p:attrName>ppt_x</p:attrName>
                                        </p:attrNameLst>
                                      </p:cBhvr>
                                      <p:tavLst>
                                        <p:tav tm="0">
                                          <p:val>
                                            <p:strVal val="#ppt_x"/>
                                          </p:val>
                                        </p:tav>
                                        <p:tav tm="100000">
                                          <p:val>
                                            <p:strVal val="#ppt_x"/>
                                          </p:val>
                                        </p:tav>
                                      </p:tavLst>
                                    </p:anim>
                                    <p:anim calcmode="lin" valueType="num">
                                      <p:cBhvr>
                                        <p:cTn id="50" dur="1000" fill="hold"/>
                                        <p:tgtEl>
                                          <p:spTgt spid="193"/>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10" presetClass="exit" presetSubtype="0" fill="hold" grpId="1" nodeType="afterEffect">
                                  <p:stCondLst>
                                    <p:cond delay="0"/>
                                  </p:stCondLst>
                                  <p:childTnLst>
                                    <p:animEffect transition="out" filter="fade">
                                      <p:cBhvr>
                                        <p:cTn id="53" dur="500"/>
                                        <p:tgtEl>
                                          <p:spTgt spid="184"/>
                                        </p:tgtEl>
                                      </p:cBhvr>
                                    </p:animEffect>
                                    <p:set>
                                      <p:cBhvr>
                                        <p:cTn id="54" dur="1" fill="hold">
                                          <p:stCondLst>
                                            <p:cond delay="499"/>
                                          </p:stCondLst>
                                        </p:cTn>
                                        <p:tgtEl>
                                          <p:spTgt spid="18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92"/>
                                        </p:tgtEl>
                                      </p:cBhvr>
                                    </p:animEffect>
                                    <p:set>
                                      <p:cBhvr>
                                        <p:cTn id="65" dur="1" fill="hold">
                                          <p:stCondLst>
                                            <p:cond delay="499"/>
                                          </p:stCondLst>
                                        </p:cTn>
                                        <p:tgtEl>
                                          <p:spTgt spid="192"/>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196"/>
                                        </p:tgtEl>
                                        <p:attrNameLst>
                                          <p:attrName>style.visibility</p:attrName>
                                        </p:attrNameLst>
                                      </p:cBhvr>
                                      <p:to>
                                        <p:strVal val="visible"/>
                                      </p:to>
                                    </p:set>
                                    <p:animEffect transition="in" filter="fade">
                                      <p:cBhvr>
                                        <p:cTn id="68" dur="500"/>
                                        <p:tgtEl>
                                          <p:spTgt spid="196"/>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185"/>
                                        </p:tgtEl>
                                        <p:attrNameLst>
                                          <p:attrName>style.visibility</p:attrName>
                                        </p:attrNameLst>
                                      </p:cBhvr>
                                      <p:to>
                                        <p:strVal val="visible"/>
                                      </p:to>
                                    </p:set>
                                    <p:animEffect transition="in" filter="wipe(right)">
                                      <p:cBhvr>
                                        <p:cTn id="72" dur="500"/>
                                        <p:tgtEl>
                                          <p:spTgt spid="185"/>
                                        </p:tgtEl>
                                      </p:cBhvr>
                                    </p:animEffect>
                                  </p:childTnLst>
                                </p:cTn>
                              </p:par>
                            </p:childTnLst>
                          </p:cTn>
                        </p:par>
                        <p:par>
                          <p:cTn id="73" fill="hold">
                            <p:stCondLst>
                              <p:cond delay="1000"/>
                            </p:stCondLst>
                            <p:childTnLst>
                              <p:par>
                                <p:cTn id="74" presetID="10" presetClass="exit" presetSubtype="0" fill="hold" grpId="1" nodeType="afterEffect">
                                  <p:stCondLst>
                                    <p:cond delay="0"/>
                                  </p:stCondLst>
                                  <p:childTnLst>
                                    <p:animEffect transition="out" filter="fade">
                                      <p:cBhvr>
                                        <p:cTn id="75" dur="500"/>
                                        <p:tgtEl>
                                          <p:spTgt spid="193"/>
                                        </p:tgtEl>
                                      </p:cBhvr>
                                    </p:animEffect>
                                    <p:set>
                                      <p:cBhvr>
                                        <p:cTn id="76" dur="1" fill="hold">
                                          <p:stCondLst>
                                            <p:cond delay="499"/>
                                          </p:stCondLst>
                                        </p:cTn>
                                        <p:tgtEl>
                                          <p:spTgt spid="193"/>
                                        </p:tgtEl>
                                        <p:attrNameLst>
                                          <p:attrName>style.visibility</p:attrName>
                                        </p:attrNameLst>
                                      </p:cBhvr>
                                      <p:to>
                                        <p:strVal val="hidden"/>
                                      </p:to>
                                    </p:set>
                                  </p:childTnLst>
                                </p:cTn>
                              </p:par>
                            </p:childTnLst>
                          </p:cTn>
                        </p:par>
                        <p:par>
                          <p:cTn id="77" fill="hold">
                            <p:stCondLst>
                              <p:cond delay="1500"/>
                            </p:stCondLst>
                            <p:childTnLst>
                              <p:par>
                                <p:cTn id="78" presetID="42" presetClass="entr" presetSubtype="0" fill="hold" grpId="0" nodeType="afterEffect">
                                  <p:stCondLst>
                                    <p:cond delay="0"/>
                                  </p:stCondLst>
                                  <p:childTnLst>
                                    <p:set>
                                      <p:cBhvr>
                                        <p:cTn id="79" dur="1" fill="hold">
                                          <p:stCondLst>
                                            <p:cond delay="0"/>
                                          </p:stCondLst>
                                        </p:cTn>
                                        <p:tgtEl>
                                          <p:spTgt spid="197"/>
                                        </p:tgtEl>
                                        <p:attrNameLst>
                                          <p:attrName>style.visibility</p:attrName>
                                        </p:attrNameLst>
                                      </p:cBhvr>
                                      <p:to>
                                        <p:strVal val="visible"/>
                                      </p:to>
                                    </p:set>
                                    <p:animEffect transition="in" filter="fade">
                                      <p:cBhvr>
                                        <p:cTn id="80" dur="1000"/>
                                        <p:tgtEl>
                                          <p:spTgt spid="197"/>
                                        </p:tgtEl>
                                      </p:cBhvr>
                                    </p:animEffect>
                                    <p:anim calcmode="lin" valueType="num">
                                      <p:cBhvr>
                                        <p:cTn id="81" dur="1000" fill="hold"/>
                                        <p:tgtEl>
                                          <p:spTgt spid="197"/>
                                        </p:tgtEl>
                                        <p:attrNameLst>
                                          <p:attrName>ppt_x</p:attrName>
                                        </p:attrNameLst>
                                      </p:cBhvr>
                                      <p:tavLst>
                                        <p:tav tm="0">
                                          <p:val>
                                            <p:strVal val="#ppt_x"/>
                                          </p:val>
                                        </p:tav>
                                        <p:tav tm="100000">
                                          <p:val>
                                            <p:strVal val="#ppt_x"/>
                                          </p:val>
                                        </p:tav>
                                      </p:tavLst>
                                    </p:anim>
                                    <p:anim calcmode="lin" valueType="num">
                                      <p:cBhvr>
                                        <p:cTn id="82" dur="1000" fill="hold"/>
                                        <p:tgtEl>
                                          <p:spTgt spid="197"/>
                                        </p:tgtEl>
                                        <p:attrNameLst>
                                          <p:attrName>ppt_y</p:attrName>
                                        </p:attrNameLst>
                                      </p:cBhvr>
                                      <p:tavLst>
                                        <p:tav tm="0">
                                          <p:val>
                                            <p:strVal val="#ppt_y+.1"/>
                                          </p:val>
                                        </p:tav>
                                        <p:tav tm="100000">
                                          <p:val>
                                            <p:strVal val="#ppt_y"/>
                                          </p:val>
                                        </p:tav>
                                      </p:tavLst>
                                    </p:anim>
                                  </p:childTnLst>
                                </p:cTn>
                              </p:par>
                              <p:par>
                                <p:cTn id="83" presetID="10" presetClass="exit" presetSubtype="0" fill="hold" grpId="1" nodeType="withEffect">
                                  <p:stCondLst>
                                    <p:cond delay="0"/>
                                  </p:stCondLst>
                                  <p:childTnLst>
                                    <p:animEffect transition="out" filter="fade">
                                      <p:cBhvr>
                                        <p:cTn id="84" dur="500"/>
                                        <p:tgtEl>
                                          <p:spTgt spid="185"/>
                                        </p:tgtEl>
                                      </p:cBhvr>
                                    </p:animEffect>
                                    <p:set>
                                      <p:cBhvr>
                                        <p:cTn id="85" dur="1" fill="hold">
                                          <p:stCondLst>
                                            <p:cond delay="499"/>
                                          </p:stCondLst>
                                        </p:cTn>
                                        <p:tgtEl>
                                          <p:spTgt spid="18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96"/>
                                        </p:tgtEl>
                                      </p:cBhvr>
                                    </p:animEffect>
                                    <p:set>
                                      <p:cBhvr>
                                        <p:cTn id="90" dur="1" fill="hold">
                                          <p:stCondLst>
                                            <p:cond delay="499"/>
                                          </p:stCondLst>
                                        </p:cTn>
                                        <p:tgtEl>
                                          <p:spTgt spid="19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animEffect transition="in" filter="fade">
                                      <p:cBhvr>
                                        <p:cTn id="93" dur="500"/>
                                        <p:tgtEl>
                                          <p:spTgt spid="198"/>
                                        </p:tgtEl>
                                      </p:cBhvr>
                                    </p:animEffect>
                                  </p:childTnLst>
                                </p:cTn>
                              </p:par>
                            </p:childTnLst>
                          </p:cTn>
                        </p:par>
                        <p:par>
                          <p:cTn id="94" fill="hold">
                            <p:stCondLst>
                              <p:cond delay="500"/>
                            </p:stCondLst>
                            <p:childTnLst>
                              <p:par>
                                <p:cTn id="95" presetID="22" presetClass="entr" presetSubtype="2" fill="hold" grpId="2" nodeType="afterEffect">
                                  <p:stCondLst>
                                    <p:cond delay="0"/>
                                  </p:stCondLst>
                                  <p:childTnLst>
                                    <p:set>
                                      <p:cBhvr>
                                        <p:cTn id="96" dur="1" fill="hold">
                                          <p:stCondLst>
                                            <p:cond delay="0"/>
                                          </p:stCondLst>
                                        </p:cTn>
                                        <p:tgtEl>
                                          <p:spTgt spid="185"/>
                                        </p:tgtEl>
                                        <p:attrNameLst>
                                          <p:attrName>style.visibility</p:attrName>
                                        </p:attrNameLst>
                                      </p:cBhvr>
                                      <p:to>
                                        <p:strVal val="visible"/>
                                      </p:to>
                                    </p:set>
                                    <p:animEffect transition="in" filter="wipe(right)">
                                      <p:cBhvr>
                                        <p:cTn id="97" dur="500"/>
                                        <p:tgtEl>
                                          <p:spTgt spid="185"/>
                                        </p:tgtEl>
                                      </p:cBhvr>
                                    </p:animEffect>
                                  </p:childTnLst>
                                </p:cTn>
                              </p:par>
                            </p:childTnLst>
                          </p:cTn>
                        </p:par>
                        <p:par>
                          <p:cTn id="98" fill="hold">
                            <p:stCondLst>
                              <p:cond delay="1000"/>
                            </p:stCondLst>
                            <p:childTnLst>
                              <p:par>
                                <p:cTn id="99" presetID="22" presetClass="entr" presetSubtype="8" fill="hold" grpId="0"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wipe(left)">
                                      <p:cBhvr>
                                        <p:cTn id="101" dur="500"/>
                                        <p:tgtEl>
                                          <p:spTgt spid="188"/>
                                        </p:tgtEl>
                                      </p:cBhvr>
                                    </p:animEffect>
                                  </p:childTnLst>
                                </p:cTn>
                              </p:par>
                            </p:childTnLst>
                          </p:cTn>
                        </p:par>
                        <p:par>
                          <p:cTn id="102" fill="hold">
                            <p:stCondLst>
                              <p:cond delay="1500"/>
                            </p:stCondLst>
                            <p:childTnLst>
                              <p:par>
                                <p:cTn id="103" presetID="10" presetClass="exit" presetSubtype="0" fill="hold" grpId="3" nodeType="afterEffect">
                                  <p:stCondLst>
                                    <p:cond delay="0"/>
                                  </p:stCondLst>
                                  <p:childTnLst>
                                    <p:animEffect transition="out" filter="fade">
                                      <p:cBhvr>
                                        <p:cTn id="104" dur="500"/>
                                        <p:tgtEl>
                                          <p:spTgt spid="185"/>
                                        </p:tgtEl>
                                      </p:cBhvr>
                                    </p:animEffect>
                                    <p:set>
                                      <p:cBhvr>
                                        <p:cTn id="105" dur="1" fill="hold">
                                          <p:stCondLst>
                                            <p:cond delay="499"/>
                                          </p:stCondLst>
                                        </p:cTn>
                                        <p:tgtEl>
                                          <p:spTgt spid="185"/>
                                        </p:tgtEl>
                                        <p:attrNameLst>
                                          <p:attrName>style.visibility</p:attrName>
                                        </p:attrNameLst>
                                      </p:cBhvr>
                                      <p:to>
                                        <p:strVal val="hidden"/>
                                      </p:to>
                                    </p:set>
                                  </p:childTnLst>
                                </p:cTn>
                              </p:par>
                            </p:childTnLst>
                          </p:cTn>
                        </p:par>
                        <p:par>
                          <p:cTn id="106" fill="hold">
                            <p:stCondLst>
                              <p:cond delay="2000"/>
                            </p:stCondLst>
                            <p:childTnLst>
                              <p:par>
                                <p:cTn id="107" presetID="22" presetClass="entr" presetSubtype="2" fill="hold" grpId="4" nodeType="afterEffect">
                                  <p:stCondLst>
                                    <p:cond delay="0"/>
                                  </p:stCondLst>
                                  <p:childTnLst>
                                    <p:set>
                                      <p:cBhvr>
                                        <p:cTn id="108" dur="1" fill="hold">
                                          <p:stCondLst>
                                            <p:cond delay="0"/>
                                          </p:stCondLst>
                                        </p:cTn>
                                        <p:tgtEl>
                                          <p:spTgt spid="185"/>
                                        </p:tgtEl>
                                        <p:attrNameLst>
                                          <p:attrName>style.visibility</p:attrName>
                                        </p:attrNameLst>
                                      </p:cBhvr>
                                      <p:to>
                                        <p:strVal val="visible"/>
                                      </p:to>
                                    </p:set>
                                    <p:animEffect transition="in" filter="wipe(right)">
                                      <p:cBhvr>
                                        <p:cTn id="109" dur="500"/>
                                        <p:tgtEl>
                                          <p:spTgt spid="185"/>
                                        </p:tgtEl>
                                      </p:cBhvr>
                                    </p:animEffect>
                                  </p:childTnLst>
                                </p:cTn>
                              </p:par>
                            </p:childTnLst>
                          </p:cTn>
                        </p:par>
                        <p:par>
                          <p:cTn id="110" fill="hold">
                            <p:stCondLst>
                              <p:cond delay="2500"/>
                            </p:stCondLst>
                            <p:childTnLst>
                              <p:par>
                                <p:cTn id="111" presetID="22" presetClass="entr" presetSubtype="8" fill="hold" grpId="0" nodeType="afterEffect">
                                  <p:stCondLst>
                                    <p:cond delay="0"/>
                                  </p:stCondLst>
                                  <p:childTnLst>
                                    <p:set>
                                      <p:cBhvr>
                                        <p:cTn id="112" dur="1" fill="hold">
                                          <p:stCondLst>
                                            <p:cond delay="0"/>
                                          </p:stCondLst>
                                        </p:cTn>
                                        <p:tgtEl>
                                          <p:spTgt spid="189"/>
                                        </p:tgtEl>
                                        <p:attrNameLst>
                                          <p:attrName>style.visibility</p:attrName>
                                        </p:attrNameLst>
                                      </p:cBhvr>
                                      <p:to>
                                        <p:strVal val="visible"/>
                                      </p:to>
                                    </p:set>
                                    <p:animEffect transition="in" filter="wipe(left)">
                                      <p:cBhvr>
                                        <p:cTn id="113" dur="500"/>
                                        <p:tgtEl>
                                          <p:spTgt spid="189"/>
                                        </p:tgtEl>
                                      </p:cBhvr>
                                    </p:animEffect>
                                  </p:childTnLst>
                                </p:cTn>
                              </p:par>
                            </p:childTnLst>
                          </p:cTn>
                        </p:par>
                        <p:par>
                          <p:cTn id="114" fill="hold">
                            <p:stCondLst>
                              <p:cond delay="3000"/>
                            </p:stCondLst>
                            <p:childTnLst>
                              <p:par>
                                <p:cTn id="115" presetID="10" presetClass="exit" presetSubtype="0" fill="hold" grpId="5" nodeType="afterEffect">
                                  <p:stCondLst>
                                    <p:cond delay="0"/>
                                  </p:stCondLst>
                                  <p:childTnLst>
                                    <p:animEffect transition="out" filter="fade">
                                      <p:cBhvr>
                                        <p:cTn id="116" dur="500"/>
                                        <p:tgtEl>
                                          <p:spTgt spid="185"/>
                                        </p:tgtEl>
                                      </p:cBhvr>
                                    </p:animEffect>
                                    <p:set>
                                      <p:cBhvr>
                                        <p:cTn id="117" dur="1" fill="hold">
                                          <p:stCondLst>
                                            <p:cond delay="499"/>
                                          </p:stCondLst>
                                        </p:cTn>
                                        <p:tgtEl>
                                          <p:spTgt spid="185"/>
                                        </p:tgtEl>
                                        <p:attrNameLst>
                                          <p:attrName>style.visibility</p:attrName>
                                        </p:attrNameLst>
                                      </p:cBhvr>
                                      <p:to>
                                        <p:strVal val="hidden"/>
                                      </p:to>
                                    </p:set>
                                  </p:childTnLst>
                                </p:cTn>
                              </p:par>
                            </p:childTnLst>
                          </p:cTn>
                        </p:par>
                        <p:par>
                          <p:cTn id="118" fill="hold">
                            <p:stCondLst>
                              <p:cond delay="3500"/>
                            </p:stCondLst>
                            <p:childTnLst>
                              <p:par>
                                <p:cTn id="119" presetID="10" presetClass="exit" presetSubtype="0" fill="hold" grpId="1" nodeType="afterEffect">
                                  <p:stCondLst>
                                    <p:cond delay="0"/>
                                  </p:stCondLst>
                                  <p:childTnLst>
                                    <p:animEffect transition="out" filter="fade">
                                      <p:cBhvr>
                                        <p:cTn id="120" dur="500"/>
                                        <p:tgtEl>
                                          <p:spTgt spid="198"/>
                                        </p:tgtEl>
                                      </p:cBhvr>
                                    </p:animEffect>
                                    <p:set>
                                      <p:cBhvr>
                                        <p:cTn id="121" dur="1" fill="hold">
                                          <p:stCondLst>
                                            <p:cond delay="499"/>
                                          </p:stCondLst>
                                        </p:cTn>
                                        <p:tgtEl>
                                          <p:spTgt spid="19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195"/>
                                        </p:tgtEl>
                                        <p:attrNameLst>
                                          <p:attrName>style.visibility</p:attrName>
                                        </p:attrNameLst>
                                      </p:cBhvr>
                                      <p:to>
                                        <p:strVal val="hidden"/>
                                      </p:to>
                                    </p:set>
                                  </p:childTnLst>
                                </p:cTn>
                              </p:par>
                              <p:par>
                                <p:cTn id="126" presetID="1" presetClass="entr" presetSubtype="0" fill="hold" grpId="0" nodeType="withEffect">
                                  <p:stCondLst>
                                    <p:cond delay="0"/>
                                  </p:stCondLst>
                                  <p:childTnLst>
                                    <p:set>
                                      <p:cBhvr>
                                        <p:cTn id="127" dur="1" fill="hold">
                                          <p:stCondLst>
                                            <p:cond delay="0"/>
                                          </p:stCondLst>
                                        </p:cTn>
                                        <p:tgtEl>
                                          <p:spTgt spid="19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197"/>
                                        </p:tgtEl>
                                      </p:cBhvr>
                                    </p:animEffect>
                                    <p:set>
                                      <p:cBhvr>
                                        <p:cTn id="132" dur="1" fill="hold">
                                          <p:stCondLst>
                                            <p:cond delay="499"/>
                                          </p:stCondLst>
                                        </p:cTn>
                                        <p:tgtEl>
                                          <p:spTgt spid="197"/>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175"/>
                                        </p:tgtEl>
                                      </p:cBhvr>
                                    </p:animEffect>
                                    <p:set>
                                      <p:cBhvr>
                                        <p:cTn id="135" dur="1" fill="hold">
                                          <p:stCondLst>
                                            <p:cond delay="499"/>
                                          </p:stCondLst>
                                        </p:cTn>
                                        <p:tgtEl>
                                          <p:spTgt spid="175"/>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197"/>
                                        </p:tgtEl>
                                      </p:cBhvr>
                                    </p:animEffect>
                                    <p:set>
                                      <p:cBhvr>
                                        <p:cTn id="138" dur="1" fill="hold">
                                          <p:stCondLst>
                                            <p:cond delay="499"/>
                                          </p:stCondLst>
                                        </p:cTn>
                                        <p:tgtEl>
                                          <p:spTgt spid="197"/>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94"/>
                                        </p:tgtEl>
                                        <p:attrNameLst>
                                          <p:attrName>style.visibility</p:attrName>
                                        </p:attrNameLst>
                                      </p:cBhvr>
                                      <p:to>
                                        <p:strVal val="hidden"/>
                                      </p:to>
                                    </p:set>
                                  </p:childTnLst>
                                </p:cTn>
                              </p:par>
                              <p:par>
                                <p:cTn id="141" presetID="1" presetClass="entr" presetSubtype="0" fill="hold" grpId="1" nodeType="withEffect">
                                  <p:stCondLst>
                                    <p:cond delay="0"/>
                                  </p:stCondLst>
                                  <p:childTnLst>
                                    <p:set>
                                      <p:cBhvr>
                                        <p:cTn id="142" dur="1" fill="hold">
                                          <p:stCondLst>
                                            <p:cond delay="0"/>
                                          </p:stCondLst>
                                        </p:cTn>
                                        <p:tgtEl>
                                          <p:spTgt spid="201"/>
                                        </p:tgtEl>
                                        <p:attrNameLst>
                                          <p:attrName>style.visibility</p:attrName>
                                        </p:attrNameLst>
                                      </p:cBhvr>
                                      <p:to>
                                        <p:strVal val="visible"/>
                                      </p:to>
                                    </p:se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200"/>
                                        </p:tgtEl>
                                        <p:attrNameLst>
                                          <p:attrName>style.visibility</p:attrName>
                                        </p:attrNameLst>
                                      </p:cBhvr>
                                      <p:to>
                                        <p:strVal val="visible"/>
                                      </p:to>
                                    </p:set>
                                    <p:animEffect transition="in" filter="fade">
                                      <p:cBhvr>
                                        <p:cTn id="146" dur="500"/>
                                        <p:tgtEl>
                                          <p:spTgt spid="200"/>
                                        </p:tgtEl>
                                      </p:cBhvr>
                                    </p:animEffect>
                                  </p:childTnLst>
                                </p:cTn>
                              </p:par>
                              <p:par>
                                <p:cTn id="147" presetID="1" presetClass="entr" presetSubtype="0" fill="hold" grpId="0" nodeType="withEffect">
                                  <p:stCondLst>
                                    <p:cond delay="0"/>
                                  </p:stCondLst>
                                  <p:childTnLst>
                                    <p:set>
                                      <p:cBhvr>
                                        <p:cTn id="148" dur="1" fill="hold">
                                          <p:stCondLst>
                                            <p:cond delay="0"/>
                                          </p:stCondLst>
                                        </p:cTn>
                                        <p:tgtEl>
                                          <p:spTgt spid="202"/>
                                        </p:tgtEl>
                                        <p:attrNameLst>
                                          <p:attrName>style.visibility</p:attrName>
                                        </p:attrNameLst>
                                      </p:cBhvr>
                                      <p:to>
                                        <p:strVal val="visible"/>
                                      </p:to>
                                    </p:set>
                                  </p:childTnLst>
                                </p:cTn>
                              </p:par>
                              <p:par>
                                <p:cTn id="149" presetID="1" presetClass="exit" presetSubtype="0" fill="hold" grpId="1" nodeType="withEffect">
                                  <p:stCondLst>
                                    <p:cond delay="0"/>
                                  </p:stCondLst>
                                  <p:childTnLst>
                                    <p:set>
                                      <p:cBhvr>
                                        <p:cTn id="150" dur="1" fill="hold">
                                          <p:stCondLst>
                                            <p:cond delay="0"/>
                                          </p:stCondLst>
                                        </p:cTn>
                                        <p:tgtEl>
                                          <p:spTgt spid="199"/>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209"/>
                                        </p:tgtEl>
                                        <p:attrNameLst>
                                          <p:attrName>style.visibility</p:attrName>
                                        </p:attrNameLst>
                                      </p:cBhvr>
                                      <p:to>
                                        <p:strVal val="visible"/>
                                      </p:to>
                                    </p:set>
                                    <p:animEffect transition="in" filter="fade">
                                      <p:cBhvr>
                                        <p:cTn id="155" dur="500"/>
                                        <p:tgtEl>
                                          <p:spTgt spid="209"/>
                                        </p:tgtEl>
                                      </p:cBhvr>
                                    </p:animEffect>
                                  </p:childTnLst>
                                </p:cTn>
                              </p:par>
                            </p:childTnLst>
                          </p:cTn>
                        </p:par>
                        <p:par>
                          <p:cTn id="156" fill="hold">
                            <p:stCondLst>
                              <p:cond delay="500"/>
                            </p:stCondLst>
                            <p:childTnLst>
                              <p:par>
                                <p:cTn id="157" presetID="22" presetClass="entr" presetSubtype="8" fill="hold" grpId="0" nodeType="afterEffect">
                                  <p:stCondLst>
                                    <p:cond delay="0"/>
                                  </p:stCondLst>
                                  <p:childTnLst>
                                    <p:set>
                                      <p:cBhvr>
                                        <p:cTn id="158" dur="1" fill="hold">
                                          <p:stCondLst>
                                            <p:cond delay="0"/>
                                          </p:stCondLst>
                                        </p:cTn>
                                        <p:tgtEl>
                                          <p:spTgt spid="186"/>
                                        </p:tgtEl>
                                        <p:attrNameLst>
                                          <p:attrName>style.visibility</p:attrName>
                                        </p:attrNameLst>
                                      </p:cBhvr>
                                      <p:to>
                                        <p:strVal val="visible"/>
                                      </p:to>
                                    </p:set>
                                    <p:animEffect transition="in" filter="wipe(left)">
                                      <p:cBhvr>
                                        <p:cTn id="159" dur="500"/>
                                        <p:tgtEl>
                                          <p:spTgt spid="186"/>
                                        </p:tgtEl>
                                      </p:cBhvr>
                                    </p:animEffect>
                                  </p:childTnLst>
                                </p:cTn>
                              </p:par>
                            </p:childTnLst>
                          </p:cTn>
                        </p:par>
                        <p:par>
                          <p:cTn id="160" fill="hold">
                            <p:stCondLst>
                              <p:cond delay="1000"/>
                            </p:stCondLst>
                            <p:childTnLst>
                              <p:par>
                                <p:cTn id="161" presetID="42" presetClass="path" presetSubtype="0" accel="50000" decel="50000" fill="hold" nodeType="afterEffect">
                                  <p:stCondLst>
                                    <p:cond delay="0"/>
                                  </p:stCondLst>
                                  <p:childTnLst>
                                    <p:animMotion origin="layout" path="M 3.75E-6 7.40741E-7 L 0.31875 0.1088 " pathEditMode="relative" rAng="0" ptsTypes="AA">
                                      <p:cBhvr>
                                        <p:cTn id="162" dur="1000" fill="hold"/>
                                        <p:tgtEl>
                                          <p:spTgt spid="209"/>
                                        </p:tgtEl>
                                        <p:attrNameLst>
                                          <p:attrName>ppt_x</p:attrName>
                                          <p:attrName>ppt_y</p:attrName>
                                        </p:attrNameLst>
                                      </p:cBhvr>
                                      <p:rCtr x="15937" y="5440"/>
                                    </p:animMotion>
                                  </p:childTnLst>
                                </p:cTn>
                              </p:par>
                            </p:childTnLst>
                          </p:cTn>
                        </p:par>
                        <p:par>
                          <p:cTn id="163" fill="hold">
                            <p:stCondLst>
                              <p:cond delay="2000"/>
                            </p:stCondLst>
                            <p:childTnLst>
                              <p:par>
                                <p:cTn id="164" presetID="10" presetClass="entr" presetSubtype="0" fill="hold" grpId="0" nodeType="afterEffect">
                                  <p:stCondLst>
                                    <p:cond delay="0"/>
                                  </p:stCondLst>
                                  <p:childTnLst>
                                    <p:set>
                                      <p:cBhvr>
                                        <p:cTn id="165" dur="1" fill="hold">
                                          <p:stCondLst>
                                            <p:cond delay="0"/>
                                          </p:stCondLst>
                                        </p:cTn>
                                        <p:tgtEl>
                                          <p:spTgt spid="210"/>
                                        </p:tgtEl>
                                        <p:attrNameLst>
                                          <p:attrName>style.visibility</p:attrName>
                                        </p:attrNameLst>
                                      </p:cBhvr>
                                      <p:to>
                                        <p:strVal val="visible"/>
                                      </p:to>
                                    </p:set>
                                    <p:animEffect transition="in" filter="fade">
                                      <p:cBhvr>
                                        <p:cTn id="166"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4" grpId="0" animBg="1"/>
      <p:bldP spid="184" grpId="1" animBg="1"/>
      <p:bldP spid="172" grpId="0" animBg="1"/>
      <p:bldP spid="173" grpId="0" animBg="1"/>
      <p:bldP spid="174" grpId="0" animBg="1"/>
      <p:bldP spid="185" grpId="0" animBg="1"/>
      <p:bldP spid="185" grpId="1" animBg="1"/>
      <p:bldP spid="185" grpId="2" animBg="1"/>
      <p:bldP spid="185" grpId="3" animBg="1"/>
      <p:bldP spid="185" grpId="4" animBg="1"/>
      <p:bldP spid="185" grpId="5" animBg="1"/>
      <p:bldP spid="187" grpId="0" animBg="1"/>
      <p:bldP spid="190" grpId="0"/>
      <p:bldP spid="191" grpId="0"/>
      <p:bldP spid="191" grpId="1"/>
      <p:bldP spid="192" grpId="0"/>
      <p:bldP spid="192" grpId="1"/>
      <p:bldP spid="193" grpId="0"/>
      <p:bldP spid="193" grpId="1"/>
      <p:bldP spid="194" grpId="0" animBg="1"/>
      <p:bldP spid="194" grpId="1" animBg="1"/>
      <p:bldP spid="195" grpId="0"/>
      <p:bldP spid="195" grpId="1"/>
      <p:bldP spid="196" grpId="0"/>
      <p:bldP spid="196" grpId="1"/>
      <p:bldP spid="197" grpId="0"/>
      <p:bldP spid="197" grpId="1"/>
      <p:bldP spid="197" grpId="2"/>
      <p:bldP spid="198" grpId="0"/>
      <p:bldP spid="198" grpId="1"/>
      <p:bldP spid="199" grpId="0"/>
      <p:bldP spid="199" grpId="1"/>
      <p:bldP spid="200" grpId="0" animBg="1"/>
      <p:bldP spid="201" grpId="1" animBg="1"/>
      <p:bldP spid="175" grpId="0" animBg="1"/>
      <p:bldP spid="175" grpId="1" animBg="1"/>
      <p:bldP spid="175" grpId="2" animBg="1"/>
      <p:bldP spid="188" grpId="0" animBg="1"/>
      <p:bldP spid="189" grpId="0" animBg="1"/>
      <p:bldP spid="202" grpId="0"/>
      <p:bldP spid="2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Agenda</a:t>
            </a:r>
            <a:endParaRPr lang="en-US" dirty="0"/>
          </a:p>
        </p:txBody>
      </p:sp>
      <p:sp>
        <p:nvSpPr>
          <p:cNvPr id="29" name="Text Placeholder 28"/>
          <p:cNvSpPr>
            <a:spLocks noGrp="1"/>
          </p:cNvSpPr>
          <p:nvPr>
            <p:ph type="body" sz="quarter" idx="11"/>
          </p:nvPr>
        </p:nvSpPr>
        <p:spPr>
          <a:xfrm>
            <a:off x="3473804" y="1998041"/>
            <a:ext cx="6945312" cy="4081117"/>
          </a:xfrm>
        </p:spPr>
        <p:txBody>
          <a:bodyPr/>
          <a:lstStyle/>
          <a:p>
            <a:r>
              <a:rPr lang="en-US" sz="4000" dirty="0"/>
              <a:t>Windows Azure Storage Today</a:t>
            </a:r>
          </a:p>
          <a:p>
            <a:r>
              <a:rPr lang="en-US" sz="4000" dirty="0"/>
              <a:t>What’s new</a:t>
            </a:r>
            <a:r>
              <a:rPr lang="en-US" sz="4000" dirty="0" smtClean="0"/>
              <a:t>?</a:t>
            </a:r>
          </a:p>
          <a:p>
            <a:r>
              <a:rPr lang="en-US" sz="2400" dirty="0">
                <a:latin typeface="+mn-lt"/>
              </a:rPr>
              <a:t>Blobs, Tables and Queues features</a:t>
            </a:r>
          </a:p>
          <a:p>
            <a:r>
              <a:rPr lang="en-US" sz="2400" dirty="0">
                <a:latin typeface="+mn-lt"/>
              </a:rPr>
              <a:t>Storage Analytics</a:t>
            </a:r>
          </a:p>
          <a:p>
            <a:r>
              <a:rPr lang="en-US" sz="2400" dirty="0" smtClean="0">
                <a:latin typeface="+mn-lt"/>
              </a:rPr>
              <a:t>Geo-Replication</a:t>
            </a:r>
            <a:endParaRPr lang="en-US" sz="4000" dirty="0" smtClean="0"/>
          </a:p>
          <a:p>
            <a:r>
              <a:rPr lang="en-US" sz="4000" dirty="0" smtClean="0"/>
              <a:t>Windows </a:t>
            </a:r>
            <a:r>
              <a:rPr lang="en-US" sz="4000" dirty="0"/>
              <a:t>Azure Storage Internals</a:t>
            </a:r>
          </a:p>
        </p:txBody>
      </p:sp>
    </p:spTree>
    <p:extLst>
      <p:ext uri="{BB962C8B-B14F-4D97-AF65-F5344CB8AC3E}">
        <p14:creationId xmlns:p14="http://schemas.microsoft.com/office/powerpoint/2010/main" val="16475106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Windows Azure Storage Analytics</a:t>
            </a:r>
          </a:p>
        </p:txBody>
      </p:sp>
    </p:spTree>
    <p:extLst>
      <p:ext uri="{BB962C8B-B14F-4D97-AF65-F5344CB8AC3E}">
        <p14:creationId xmlns:p14="http://schemas.microsoft.com/office/powerpoint/2010/main" val="405382335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a:t>
            </a:r>
          </a:p>
        </p:txBody>
      </p:sp>
      <p:sp>
        <p:nvSpPr>
          <p:cNvPr id="4" name="Rounded Rectangle 3"/>
          <p:cNvSpPr/>
          <p:nvPr/>
        </p:nvSpPr>
        <p:spPr bwMode="auto">
          <a:xfrm>
            <a:off x="517525" y="1444297"/>
            <a:ext cx="5104441" cy="916316"/>
          </a:xfrm>
          <a:prstGeom prst="roundRect">
            <a:avLst>
              <a:gd name="adj" fmla="val 0"/>
            </a:avLst>
          </a:prstGeom>
          <a:solidFill>
            <a:schemeClr val="accent2"/>
          </a:solidFill>
          <a:ln w="9525" cap="flat" cmpd="sng" algn="ctr">
            <a:noFill/>
            <a:prstDash val="solid"/>
          </a:ln>
          <a:effectLst/>
        </p:spPr>
        <p:txBody>
          <a:bodyPr lIns="1188720" rtlCol="0" anchor="ctr" anchorCtr="0"/>
          <a:lstStyle/>
          <a:p>
            <a:pPr lvl="0"/>
            <a:r>
              <a:rPr lang="en-US" dirty="0" smtClean="0">
                <a:solidFill>
                  <a:schemeClr val="bg1">
                    <a:alpha val="99000"/>
                  </a:schemeClr>
                </a:solidFill>
                <a:ea typeface="Segoe UI" pitchFamily="34" charset="0"/>
                <a:cs typeface="Segoe UI" pitchFamily="34" charset="0"/>
              </a:rPr>
              <a:t> </a:t>
            </a:r>
            <a:r>
              <a:rPr lang="en-US" altLang="zh-CN" sz="4000" dirty="0">
                <a:solidFill>
                  <a:schemeClr val="bg1">
                    <a:alpha val="99000"/>
                  </a:schemeClr>
                </a:solidFill>
              </a:rPr>
              <a:t>Goal</a:t>
            </a:r>
          </a:p>
        </p:txBody>
      </p:sp>
      <p:sp>
        <p:nvSpPr>
          <p:cNvPr id="8" name="Rounded Rectangle 7"/>
          <p:cNvSpPr/>
          <p:nvPr/>
        </p:nvSpPr>
        <p:spPr bwMode="auto">
          <a:xfrm>
            <a:off x="6571622" y="1444297"/>
            <a:ext cx="5104441" cy="916316"/>
          </a:xfrm>
          <a:prstGeom prst="roundRect">
            <a:avLst>
              <a:gd name="adj" fmla="val 0"/>
            </a:avLst>
          </a:prstGeom>
          <a:solidFill>
            <a:schemeClr val="accent2"/>
          </a:solidFill>
          <a:ln w="9525" cap="flat" cmpd="sng" algn="ctr">
            <a:noFill/>
            <a:prstDash val="solid"/>
          </a:ln>
          <a:effectLst/>
        </p:spPr>
        <p:txBody>
          <a:bodyPr lIns="1188720" rtlCol="0" anchor="ctr" anchorCtr="0"/>
          <a:lstStyle/>
          <a:p>
            <a:pPr lvl="0"/>
            <a:r>
              <a:rPr lang="en-US" dirty="0" smtClean="0">
                <a:solidFill>
                  <a:schemeClr val="bg1">
                    <a:alpha val="99000"/>
                  </a:schemeClr>
                </a:solidFill>
                <a:ea typeface="Segoe UI" pitchFamily="34" charset="0"/>
                <a:cs typeface="Segoe UI" pitchFamily="34" charset="0"/>
              </a:rPr>
              <a:t> </a:t>
            </a:r>
            <a:r>
              <a:rPr lang="en-US" altLang="zh-CN" sz="4000" dirty="0">
                <a:solidFill>
                  <a:schemeClr val="bg1">
                    <a:alpha val="99000"/>
                  </a:schemeClr>
                </a:solidFill>
              </a:rPr>
              <a:t>Capabilities</a:t>
            </a:r>
          </a:p>
        </p:txBody>
      </p:sp>
      <p:sp>
        <p:nvSpPr>
          <p:cNvPr id="9" name="Freeform 81"/>
          <p:cNvSpPr>
            <a:spLocks/>
          </p:cNvSpPr>
          <p:nvPr/>
        </p:nvSpPr>
        <p:spPr bwMode="black">
          <a:xfrm>
            <a:off x="6821534" y="1529306"/>
            <a:ext cx="548094" cy="746298"/>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 name="Freeform 22"/>
          <p:cNvSpPr>
            <a:spLocks noEditPoints="1"/>
          </p:cNvSpPr>
          <p:nvPr/>
        </p:nvSpPr>
        <p:spPr bwMode="black">
          <a:xfrm>
            <a:off x="709109" y="1565854"/>
            <a:ext cx="673378" cy="67320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
        <p:nvSpPr>
          <p:cNvPr id="21" name="Content Placeholder 5"/>
          <p:cNvSpPr txBox="1">
            <a:spLocks/>
          </p:cNvSpPr>
          <p:nvPr/>
        </p:nvSpPr>
        <p:spPr>
          <a:xfrm>
            <a:off x="6571622" y="2529473"/>
            <a:ext cx="5102853" cy="3250842"/>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Logs</a:t>
            </a:r>
          </a:p>
          <a:p>
            <a:pPr marL="3175" lvl="1" indent="0">
              <a:spcBef>
                <a:spcPts val="0"/>
              </a:spcBef>
              <a:buNone/>
            </a:pPr>
            <a:r>
              <a:rPr lang="en-US" sz="2400" spc="-50" dirty="0"/>
              <a:t>Enable customers to understand and debug their usage of storage</a:t>
            </a:r>
          </a:p>
          <a:p>
            <a:pPr lvl="1"/>
            <a:endParaRPr lang="en-US" sz="1800" dirty="0" smtClean="0"/>
          </a:p>
          <a:p>
            <a:pPr marL="3175" indent="0">
              <a:spcBef>
                <a:spcPts val="0"/>
              </a:spcBef>
              <a:spcAft>
                <a:spcPts val="900"/>
              </a:spcAft>
              <a:buNone/>
            </a:pPr>
            <a:r>
              <a:rPr lang="en-US" sz="2800" spc="-100" dirty="0">
                <a:solidFill>
                  <a:srgbClr val="00B0F0">
                    <a:alpha val="99000"/>
                  </a:srgbClr>
                </a:solidFill>
                <a:latin typeface="Segoe UI Light" pitchFamily="34" charset="0"/>
              </a:rPr>
              <a:t>Metrics</a:t>
            </a:r>
          </a:p>
          <a:p>
            <a:pPr marL="3175" lvl="1" indent="0">
              <a:spcBef>
                <a:spcPts val="0"/>
              </a:spcBef>
              <a:buNone/>
            </a:pPr>
            <a:r>
              <a:rPr lang="en-US" sz="2400" spc="-50" dirty="0"/>
              <a:t>Enable customers to get an hourly summary of key statistics about the traffic to their Blobs, Tables and Queues</a:t>
            </a:r>
          </a:p>
        </p:txBody>
      </p:sp>
      <p:sp>
        <p:nvSpPr>
          <p:cNvPr id="22" name="Content Placeholder 5"/>
          <p:cNvSpPr txBox="1">
            <a:spLocks/>
          </p:cNvSpPr>
          <p:nvPr/>
        </p:nvSpPr>
        <p:spPr>
          <a:xfrm>
            <a:off x="517525" y="2529473"/>
            <a:ext cx="5102853" cy="3250842"/>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Enable customers to understand and debug their usage of storage</a:t>
            </a:r>
          </a:p>
        </p:txBody>
      </p:sp>
    </p:spTree>
    <p:extLst>
      <p:ext uri="{BB962C8B-B14F-4D97-AF65-F5344CB8AC3E}">
        <p14:creationId xmlns:p14="http://schemas.microsoft.com/office/powerpoint/2010/main" val="378585956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590152"/>
            <a:ext cx="4308065" cy="36776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274320" rIns="182880" bIns="274320" numCol="1" spcCol="0" rtlCol="0" anchor="b" anchorCtr="0" compatLnSpc="1">
            <a:prstTxWarp prst="textNoShape">
              <a:avLst/>
            </a:prstTxWarp>
          </a:bodyPr>
          <a:lstStyle/>
          <a:p>
            <a:pPr lvl="0"/>
            <a:r>
              <a:rPr lang="en-US" sz="3600" dirty="0">
                <a:solidFill>
                  <a:srgbClr val="FFFFFF">
                    <a:alpha val="99000"/>
                  </a:srgbClr>
                </a:solidFill>
                <a:latin typeface="Segoe UI Light" pitchFamily="34" charset="0"/>
              </a:rPr>
              <a:t>Provides ability to answer commonly asked questions:</a:t>
            </a:r>
          </a:p>
        </p:txBody>
      </p:sp>
      <p:sp>
        <p:nvSpPr>
          <p:cNvPr id="2" name="Title 1"/>
          <p:cNvSpPr>
            <a:spLocks noGrp="1"/>
          </p:cNvSpPr>
          <p:nvPr>
            <p:ph type="title"/>
          </p:nvPr>
        </p:nvSpPr>
        <p:spPr>
          <a:xfrm>
            <a:off x="519112" y="228600"/>
            <a:ext cx="11149013" cy="664797"/>
          </a:xfrm>
        </p:spPr>
        <p:txBody>
          <a:bodyPr/>
          <a:lstStyle/>
          <a:p>
            <a:r>
              <a:rPr lang="en-US" sz="4800" dirty="0"/>
              <a:t>Storage Analytics – Why turn on logging?</a:t>
            </a:r>
          </a:p>
        </p:txBody>
      </p:sp>
      <p:sp>
        <p:nvSpPr>
          <p:cNvPr id="26" name="Content Placeholder 13"/>
          <p:cNvSpPr>
            <a:spLocks noGrp="1"/>
          </p:cNvSpPr>
          <p:nvPr>
            <p:ph sz="half" idx="2"/>
          </p:nvPr>
        </p:nvSpPr>
        <p:spPr>
          <a:xfrm>
            <a:off x="5221201" y="2017728"/>
            <a:ext cx="6454862" cy="3250121"/>
          </a:xfrm>
        </p:spPr>
        <p:txBody>
          <a:bodyPr/>
          <a:lstStyle/>
          <a:p>
            <a:pPr marL="0" indent="0">
              <a:spcBef>
                <a:spcPts val="2400"/>
              </a:spcBef>
              <a:buNone/>
            </a:pPr>
            <a:r>
              <a:rPr lang="en-US" sz="2400" dirty="0">
                <a:solidFill>
                  <a:srgbClr val="595959">
                    <a:alpha val="99000"/>
                  </a:srgbClr>
                </a:solidFill>
              </a:rPr>
              <a:t>Did a specific request make it to the storage service and how long did it take</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What Client IP issued a “Delete container” request and when</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How many requests were issued by a specific client or to a specific set of objects</a:t>
            </a:r>
            <a:r>
              <a:rPr lang="en-US" sz="2400" dirty="0" smtClean="0">
                <a:solidFill>
                  <a:srgbClr val="595959">
                    <a:alpha val="99000"/>
                  </a:srgbClr>
                </a:solidFill>
              </a:rPr>
              <a:t>?</a:t>
            </a:r>
            <a:r>
              <a:rPr lang="en-US" sz="2400" dirty="0">
                <a:solidFill>
                  <a:srgbClr val="595959">
                    <a:alpha val="99000"/>
                  </a:srgbClr>
                </a:solidFill>
              </a:rPr>
              <a:t>		</a:t>
            </a:r>
          </a:p>
          <a:p>
            <a:pPr marL="0" indent="0">
              <a:spcBef>
                <a:spcPts val="2400"/>
              </a:spcBef>
              <a:buNone/>
            </a:pPr>
            <a:r>
              <a:rPr lang="en-US" sz="2400" dirty="0">
                <a:solidFill>
                  <a:srgbClr val="595959">
                    <a:alpha val="99000"/>
                  </a:srgbClr>
                </a:solidFill>
              </a:rPr>
              <a:t>list goes on and on… </a:t>
            </a:r>
          </a:p>
        </p:txBody>
      </p:sp>
    </p:spTree>
    <p:extLst>
      <p:ext uri="{BB962C8B-B14F-4D97-AF65-F5344CB8AC3E}">
        <p14:creationId xmlns:p14="http://schemas.microsoft.com/office/powerpoint/2010/main" val="256264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Logs</a:t>
            </a:r>
          </a:p>
        </p:txBody>
      </p:sp>
      <p:sp>
        <p:nvSpPr>
          <p:cNvPr id="3" name="Content Placeholder 5"/>
          <p:cNvSpPr txBox="1">
            <a:spLocks/>
          </p:cNvSpPr>
          <p:nvPr/>
        </p:nvSpPr>
        <p:spPr>
          <a:xfrm>
            <a:off x="519113" y="1473558"/>
            <a:ext cx="7456990"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Log records for requests are stored in Windows Azure Blobs</a:t>
            </a:r>
          </a:p>
          <a:p>
            <a:pPr marL="3175" lvl="1" indent="0">
              <a:spcBef>
                <a:spcPts val="600"/>
              </a:spcBef>
              <a:buNone/>
            </a:pPr>
            <a:r>
              <a:rPr lang="en-US" sz="2400" spc="-50" dirty="0"/>
              <a:t>The Log blobs are text files with one log entry per line</a:t>
            </a:r>
          </a:p>
          <a:p>
            <a:pPr marL="347663" lvl="1" indent="-347663">
              <a:spcBef>
                <a:spcPts val="600"/>
              </a:spcBef>
              <a:spcAft>
                <a:spcPts val="600"/>
              </a:spcAft>
              <a:buNone/>
            </a:pPr>
            <a:r>
              <a:rPr lang="en-US" sz="1800" spc="-50" dirty="0"/>
              <a:t>Each blob can contain one to many request records </a:t>
            </a:r>
          </a:p>
          <a:p>
            <a:pPr marL="3175" lvl="1" indent="0">
              <a:spcBef>
                <a:spcPts val="600"/>
              </a:spcBef>
              <a:buNone/>
            </a:pPr>
            <a:r>
              <a:rPr lang="en-US" sz="2400" spc="-50" dirty="0"/>
              <a:t>A request typically appears in the log within 15 minutes after it completes </a:t>
            </a:r>
            <a:r>
              <a:rPr lang="en-US" sz="2400" spc="-50" dirty="0" smtClean="0"/>
              <a:t>execution</a:t>
            </a:r>
            <a:endParaRPr lang="en-US" sz="1800" dirty="0" smtClean="0"/>
          </a:p>
          <a:p>
            <a:pPr marL="3175" indent="0">
              <a:spcBef>
                <a:spcPts val="1200"/>
              </a:spcBef>
              <a:spcAft>
                <a:spcPts val="900"/>
              </a:spcAft>
              <a:buNone/>
            </a:pPr>
            <a:r>
              <a:rPr lang="en-US" sz="2800" spc="-100" dirty="0">
                <a:solidFill>
                  <a:srgbClr val="00B0F0">
                    <a:alpha val="99000"/>
                  </a:srgbClr>
                </a:solidFill>
                <a:latin typeface="Segoe UI Light" pitchFamily="34" charset="0"/>
              </a:rPr>
              <a:t>Configure the logging levels separately for</a:t>
            </a:r>
          </a:p>
          <a:p>
            <a:pPr marL="3175" lvl="1" indent="0">
              <a:spcBef>
                <a:spcPts val="600"/>
              </a:spcBef>
              <a:buNone/>
            </a:pPr>
            <a:r>
              <a:rPr lang="en-US" sz="2400" spc="-50" dirty="0"/>
              <a:t>Blob, Table and Queues</a:t>
            </a:r>
          </a:p>
          <a:p>
            <a:pPr marL="3175" lvl="1" indent="0">
              <a:spcBef>
                <a:spcPts val="600"/>
              </a:spcBef>
              <a:buNone/>
            </a:pPr>
            <a:r>
              <a:rPr lang="en-US" sz="2400" spc="-50" dirty="0"/>
              <a:t>read (GET), write (PUT/POST/MERGE), delete (DELETE) requests or any combination</a:t>
            </a:r>
          </a:p>
          <a:p>
            <a:pPr marL="3175" indent="0">
              <a:spcBef>
                <a:spcPts val="1200"/>
              </a:spcBef>
              <a:buNone/>
            </a:pPr>
            <a:r>
              <a:rPr lang="en-US" sz="2800" spc="-100" dirty="0" smtClean="0">
                <a:solidFill>
                  <a:srgbClr val="00B0F0">
                    <a:alpha val="99000"/>
                  </a:srgbClr>
                </a:solidFill>
                <a:latin typeface="Segoe UI Light" pitchFamily="34" charset="0"/>
              </a:rPr>
              <a:t>Best </a:t>
            </a:r>
            <a:r>
              <a:rPr lang="en-US" sz="2800" spc="-100" dirty="0">
                <a:solidFill>
                  <a:srgbClr val="00B0F0">
                    <a:alpha val="99000"/>
                  </a:srgbClr>
                </a:solidFill>
                <a:latin typeface="Segoe UI Light" pitchFamily="34" charset="0"/>
              </a:rPr>
              <a:t>effort </a:t>
            </a:r>
            <a:r>
              <a:rPr lang="en-US" sz="2800" spc="-100" dirty="0" smtClean="0">
                <a:solidFill>
                  <a:srgbClr val="00B0F0">
                    <a:alpha val="99000"/>
                  </a:srgbClr>
                </a:solidFill>
                <a:latin typeface="Segoe UI Light" pitchFamily="34" charset="0"/>
              </a:rPr>
              <a:t>logging</a:t>
            </a:r>
            <a:endParaRPr lang="en-US" sz="2800" spc="-100" dirty="0">
              <a:solidFill>
                <a:srgbClr val="00B0F0">
                  <a:alpha val="99000"/>
                </a:srgbClr>
              </a:solidFill>
              <a:latin typeface="Segoe UI Light" pitchFamily="34" charset="0"/>
            </a:endParaRPr>
          </a:p>
        </p:txBody>
      </p:sp>
      <p:sp>
        <p:nvSpPr>
          <p:cNvPr id="4" name="Freeform 79"/>
          <p:cNvSpPr>
            <a:spLocks noEditPoints="1"/>
          </p:cNvSpPr>
          <p:nvPr/>
        </p:nvSpPr>
        <p:spPr bwMode="black">
          <a:xfrm>
            <a:off x="9100457" y="2178130"/>
            <a:ext cx="1850572" cy="250174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38126306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Data Fields Logged</a:t>
            </a:r>
          </a:p>
        </p:txBody>
      </p:sp>
      <p:sp>
        <p:nvSpPr>
          <p:cNvPr id="3" name="Rectangle 2"/>
          <p:cNvSpPr/>
          <p:nvPr/>
        </p:nvSpPr>
        <p:spPr bwMode="invGray">
          <a:xfrm>
            <a:off x="-1" y="1446213"/>
            <a:ext cx="11676063" cy="709158"/>
          </a:xfrm>
          <a:prstGeom prst="rect">
            <a:avLst/>
          </a:prstGeom>
          <a:solidFill>
            <a:srgbClr val="00B0F0"/>
          </a:solidFill>
          <a:ln w="12700" cap="flat" cmpd="thickThin" algn="ctr">
            <a:noFill/>
            <a:prstDash val="solid"/>
          </a:ln>
          <a:effectLst/>
        </p:spPr>
        <p:txBody>
          <a:bodyPr rtlCol="0" anchor="ctr"/>
          <a:lstStyle/>
          <a:p>
            <a:pPr defTabSz="1218936">
              <a:defRPr/>
            </a:pPr>
            <a:r>
              <a:rPr lang="en-US" sz="2800" kern="0" dirty="0">
                <a:solidFill>
                  <a:schemeClr val="bg1">
                    <a:alpha val="99000"/>
                  </a:schemeClr>
                </a:solidFill>
                <a:latin typeface="Segoe UI Light" pitchFamily="34" charset="0"/>
              </a:rPr>
              <a:t>The following are some of the fields logged for each record:</a:t>
            </a:r>
          </a:p>
        </p:txBody>
      </p:sp>
      <p:sp>
        <p:nvSpPr>
          <p:cNvPr id="4" name="TextBox 3"/>
          <p:cNvSpPr txBox="1"/>
          <p:nvPr/>
        </p:nvSpPr>
        <p:spPr>
          <a:xfrm>
            <a:off x="517525" y="2363468"/>
            <a:ext cx="2789634" cy="1938992"/>
          </a:xfrm>
          <a:prstGeom prst="rect">
            <a:avLst/>
          </a:prstGeom>
          <a:noFill/>
        </p:spPr>
        <p:txBody>
          <a:bodyPr wrap="square" lIns="0" tIns="0" rIns="0" bIns="0" rtlCol="0">
            <a:spAutoFit/>
          </a:bodyPr>
          <a:lstStyle/>
          <a:p>
            <a:r>
              <a:rPr lang="en-US" sz="1800" dirty="0" smtClean="0">
                <a:solidFill>
                  <a:schemeClr val="tx2">
                    <a:alpha val="99000"/>
                  </a:schemeClr>
                </a:solidFill>
              </a:rPr>
              <a:t>Log Version</a:t>
            </a:r>
          </a:p>
          <a:p>
            <a:r>
              <a:rPr lang="en-US" sz="1800" dirty="0" smtClean="0">
                <a:solidFill>
                  <a:schemeClr val="tx2">
                    <a:alpha val="99000"/>
                  </a:schemeClr>
                </a:solidFill>
              </a:rPr>
              <a:t>Accessing Account</a:t>
            </a:r>
          </a:p>
          <a:p>
            <a:r>
              <a:rPr lang="en-US" sz="1800" dirty="0" smtClean="0">
                <a:solidFill>
                  <a:schemeClr val="tx2">
                    <a:alpha val="99000"/>
                  </a:schemeClr>
                </a:solidFill>
              </a:rPr>
              <a:t>Owner Account</a:t>
            </a:r>
          </a:p>
          <a:p>
            <a:r>
              <a:rPr lang="en-US" sz="1800" dirty="0" smtClean="0">
                <a:solidFill>
                  <a:schemeClr val="tx2">
                    <a:alpha val="99000"/>
                  </a:schemeClr>
                </a:solidFill>
              </a:rPr>
              <a:t>Service Type</a:t>
            </a:r>
          </a:p>
          <a:p>
            <a:r>
              <a:rPr lang="en-US" sz="1800" dirty="0">
                <a:solidFill>
                  <a:schemeClr val="tx2">
                    <a:alpha val="99000"/>
                  </a:schemeClr>
                </a:solidFill>
              </a:rPr>
              <a:t>Request URL</a:t>
            </a:r>
          </a:p>
          <a:p>
            <a:r>
              <a:rPr lang="en-US" sz="1800" dirty="0" smtClean="0">
                <a:solidFill>
                  <a:schemeClr val="tx2">
                    <a:alpha val="99000"/>
                  </a:schemeClr>
                </a:solidFill>
              </a:rPr>
              <a:t>Object Key</a:t>
            </a:r>
          </a:p>
          <a:p>
            <a:r>
              <a:rPr lang="en-US" sz="1800" dirty="0" smtClean="0">
                <a:solidFill>
                  <a:schemeClr val="tx2">
                    <a:alpha val="99000"/>
                  </a:schemeClr>
                </a:solidFill>
              </a:rPr>
              <a:t>Request ID</a:t>
            </a:r>
          </a:p>
        </p:txBody>
      </p:sp>
      <p:sp>
        <p:nvSpPr>
          <p:cNvPr id="5" name="TextBox 4"/>
          <p:cNvSpPr txBox="1"/>
          <p:nvPr/>
        </p:nvSpPr>
        <p:spPr>
          <a:xfrm>
            <a:off x="3307160" y="2363468"/>
            <a:ext cx="2789634" cy="2215991"/>
          </a:xfrm>
          <a:prstGeom prst="rect">
            <a:avLst/>
          </a:prstGeom>
          <a:noFill/>
        </p:spPr>
        <p:txBody>
          <a:bodyPr wrap="square" lIns="0" tIns="0" rIns="0" bIns="0" rtlCol="0">
            <a:spAutoFit/>
          </a:bodyPr>
          <a:lstStyle/>
          <a:p>
            <a:r>
              <a:rPr lang="en-US" sz="1800" dirty="0">
                <a:solidFill>
                  <a:schemeClr val="tx2">
                    <a:alpha val="99000"/>
                  </a:schemeClr>
                </a:solidFill>
              </a:rPr>
              <a:t>Operation Number</a:t>
            </a:r>
          </a:p>
          <a:p>
            <a:r>
              <a:rPr lang="en-US" sz="1800" dirty="0">
                <a:solidFill>
                  <a:schemeClr val="tx2">
                    <a:alpha val="99000"/>
                  </a:schemeClr>
                </a:solidFill>
              </a:rPr>
              <a:t>Request Version</a:t>
            </a:r>
          </a:p>
          <a:p>
            <a:r>
              <a:rPr lang="en-US" sz="1800" dirty="0">
                <a:solidFill>
                  <a:schemeClr val="tx2">
                    <a:alpha val="99000"/>
                  </a:schemeClr>
                </a:solidFill>
              </a:rPr>
              <a:t>Operation Type</a:t>
            </a:r>
          </a:p>
          <a:p>
            <a:r>
              <a:rPr lang="en-US" sz="1800" dirty="0">
                <a:solidFill>
                  <a:schemeClr val="tx2">
                    <a:alpha val="99000"/>
                  </a:schemeClr>
                </a:solidFill>
              </a:rPr>
              <a:t>Start Time</a:t>
            </a:r>
          </a:p>
          <a:p>
            <a:r>
              <a:rPr lang="en-US" sz="1800" dirty="0">
                <a:solidFill>
                  <a:schemeClr val="tx2">
                    <a:alpha val="99000"/>
                  </a:schemeClr>
                </a:solidFill>
              </a:rPr>
              <a:t>Application End to End Latency</a:t>
            </a:r>
          </a:p>
          <a:p>
            <a:r>
              <a:rPr lang="en-US" sz="1800" dirty="0">
                <a:solidFill>
                  <a:schemeClr val="tx2">
                    <a:alpha val="99000"/>
                  </a:schemeClr>
                </a:solidFill>
              </a:rPr>
              <a:t>Storage Server Latency</a:t>
            </a:r>
          </a:p>
          <a:p>
            <a:r>
              <a:rPr lang="en-US" sz="1800" dirty="0">
                <a:solidFill>
                  <a:schemeClr val="tx2">
                    <a:alpha val="99000"/>
                  </a:schemeClr>
                </a:solidFill>
              </a:rPr>
              <a:t>Authentication Type</a:t>
            </a:r>
          </a:p>
        </p:txBody>
      </p:sp>
      <p:sp>
        <p:nvSpPr>
          <p:cNvPr id="6" name="TextBox 5"/>
          <p:cNvSpPr txBox="1"/>
          <p:nvPr/>
        </p:nvSpPr>
        <p:spPr>
          <a:xfrm>
            <a:off x="6096795" y="2363468"/>
            <a:ext cx="2789634" cy="2215991"/>
          </a:xfrm>
          <a:prstGeom prst="rect">
            <a:avLst/>
          </a:prstGeom>
          <a:noFill/>
        </p:spPr>
        <p:txBody>
          <a:bodyPr wrap="square" lIns="0" tIns="0" rIns="0" bIns="0" rtlCol="0">
            <a:spAutoFit/>
          </a:bodyPr>
          <a:lstStyle/>
          <a:p>
            <a:r>
              <a:rPr lang="en-US" sz="1800" dirty="0">
                <a:solidFill>
                  <a:schemeClr val="tx2">
                    <a:alpha val="99000"/>
                  </a:schemeClr>
                </a:solidFill>
              </a:rPr>
              <a:t>Request Status</a:t>
            </a:r>
          </a:p>
          <a:p>
            <a:r>
              <a:rPr lang="en-US" sz="1800" dirty="0">
                <a:solidFill>
                  <a:schemeClr val="tx2">
                    <a:alpha val="99000"/>
                  </a:schemeClr>
                </a:solidFill>
              </a:rPr>
              <a:t>HTTP Status Code</a:t>
            </a:r>
          </a:p>
          <a:p>
            <a:r>
              <a:rPr lang="en-US" sz="1800" dirty="0">
                <a:solidFill>
                  <a:schemeClr val="tx2">
                    <a:alpha val="99000"/>
                  </a:schemeClr>
                </a:solidFill>
              </a:rPr>
              <a:t>Client IP</a:t>
            </a:r>
          </a:p>
          <a:p>
            <a:r>
              <a:rPr lang="en-US" sz="1800" dirty="0">
                <a:solidFill>
                  <a:schemeClr val="tx2">
                    <a:alpha val="99000"/>
                  </a:schemeClr>
                </a:solidFill>
              </a:rPr>
              <a:t>User Agent</a:t>
            </a:r>
          </a:p>
          <a:p>
            <a:r>
              <a:rPr lang="en-US" sz="1800" dirty="0">
                <a:solidFill>
                  <a:schemeClr val="tx2">
                    <a:alpha val="99000"/>
                  </a:schemeClr>
                </a:solidFill>
              </a:rPr>
              <a:t>Referrer</a:t>
            </a:r>
          </a:p>
          <a:p>
            <a:r>
              <a:rPr lang="en-US" sz="1800" dirty="0">
                <a:solidFill>
                  <a:schemeClr val="tx2">
                    <a:alpha val="99000"/>
                  </a:schemeClr>
                </a:solidFill>
              </a:rPr>
              <a:t>Client Request ID</a:t>
            </a:r>
          </a:p>
          <a:p>
            <a:r>
              <a:rPr lang="en-US" sz="1800" dirty="0" err="1">
                <a:solidFill>
                  <a:schemeClr val="tx2">
                    <a:alpha val="99000"/>
                  </a:schemeClr>
                </a:solidFill>
              </a:rPr>
              <a:t>ETag</a:t>
            </a:r>
            <a:endParaRPr lang="en-US" sz="1800" dirty="0">
              <a:solidFill>
                <a:schemeClr val="tx2">
                  <a:alpha val="99000"/>
                </a:schemeClr>
              </a:solidFill>
            </a:endParaRPr>
          </a:p>
          <a:p>
            <a:r>
              <a:rPr lang="en-US" sz="1800" dirty="0">
                <a:solidFill>
                  <a:schemeClr val="tx2">
                    <a:alpha val="99000"/>
                  </a:schemeClr>
                </a:solidFill>
              </a:rPr>
              <a:t>LMT</a:t>
            </a:r>
          </a:p>
        </p:txBody>
      </p:sp>
      <p:sp>
        <p:nvSpPr>
          <p:cNvPr id="7" name="TextBox 6"/>
          <p:cNvSpPr txBox="1"/>
          <p:nvPr/>
        </p:nvSpPr>
        <p:spPr>
          <a:xfrm>
            <a:off x="8886429" y="2363468"/>
            <a:ext cx="2789634" cy="1938992"/>
          </a:xfrm>
          <a:prstGeom prst="rect">
            <a:avLst/>
          </a:prstGeom>
          <a:noFill/>
        </p:spPr>
        <p:txBody>
          <a:bodyPr wrap="square" lIns="0" tIns="0" rIns="0" bIns="0" rtlCol="0">
            <a:spAutoFit/>
          </a:bodyPr>
          <a:lstStyle/>
          <a:p>
            <a:r>
              <a:rPr lang="en-US" sz="1800" dirty="0">
                <a:solidFill>
                  <a:schemeClr val="tx2">
                    <a:alpha val="99000"/>
                  </a:schemeClr>
                </a:solidFill>
              </a:rPr>
              <a:t>Request Packet Size</a:t>
            </a:r>
          </a:p>
          <a:p>
            <a:r>
              <a:rPr lang="en-US" sz="1800" dirty="0">
                <a:solidFill>
                  <a:schemeClr val="tx2">
                    <a:alpha val="99000"/>
                  </a:schemeClr>
                </a:solidFill>
              </a:rPr>
              <a:t>Request Header Size</a:t>
            </a:r>
          </a:p>
          <a:p>
            <a:r>
              <a:rPr lang="en-US" sz="1800" dirty="0">
                <a:solidFill>
                  <a:schemeClr val="tx2">
                    <a:alpha val="99000"/>
                  </a:schemeClr>
                </a:solidFill>
              </a:rPr>
              <a:t>Response Packet Size</a:t>
            </a:r>
          </a:p>
          <a:p>
            <a:r>
              <a:rPr lang="en-US" sz="1800" dirty="0">
                <a:solidFill>
                  <a:schemeClr val="tx2">
                    <a:alpha val="99000"/>
                  </a:schemeClr>
                </a:solidFill>
              </a:rPr>
              <a:t>Response Header Size</a:t>
            </a:r>
          </a:p>
          <a:p>
            <a:r>
              <a:rPr lang="en-US" sz="1800" dirty="0">
                <a:solidFill>
                  <a:schemeClr val="tx2">
                    <a:alpha val="99000"/>
                  </a:schemeClr>
                </a:solidFill>
              </a:rPr>
              <a:t>Request MD5</a:t>
            </a:r>
          </a:p>
          <a:p>
            <a:r>
              <a:rPr lang="en-US" sz="1800" dirty="0">
                <a:solidFill>
                  <a:schemeClr val="tx2">
                    <a:alpha val="99000"/>
                  </a:schemeClr>
                </a:solidFill>
              </a:rPr>
              <a:t>Server MD5</a:t>
            </a:r>
          </a:p>
          <a:p>
            <a:r>
              <a:rPr lang="en-US" sz="1800" dirty="0">
                <a:solidFill>
                  <a:schemeClr val="tx2">
                    <a:alpha val="99000"/>
                  </a:schemeClr>
                </a:solidFill>
              </a:rPr>
              <a:t>Conditions Used</a:t>
            </a:r>
          </a:p>
        </p:txBody>
      </p:sp>
    </p:spTree>
    <p:extLst>
      <p:ext uri="{BB962C8B-B14F-4D97-AF65-F5344CB8AC3E}">
        <p14:creationId xmlns:p14="http://schemas.microsoft.com/office/powerpoint/2010/main" val="159384250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Entry Example</a:t>
            </a:r>
          </a:p>
        </p:txBody>
      </p:sp>
      <p:sp>
        <p:nvSpPr>
          <p:cNvPr id="3" name="Content Placeholder 6"/>
          <p:cNvSpPr txBox="1">
            <a:spLocks/>
          </p:cNvSpPr>
          <p:nvPr/>
        </p:nvSpPr>
        <p:spPr>
          <a:xfrm>
            <a:off x="517525" y="1699604"/>
            <a:ext cx="5576889" cy="472129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Font typeface="Arial" pitchFamily="34" charset="0"/>
              <a:buNone/>
            </a:pPr>
            <a:r>
              <a:rPr lang="en-US" sz="1400" dirty="0" smtClean="0">
                <a:solidFill>
                  <a:schemeClr val="tx1">
                    <a:alpha val="99000"/>
                  </a:schemeClr>
                </a:solidFill>
              </a:rPr>
              <a:t>Log Version: 1.0</a:t>
            </a:r>
          </a:p>
          <a:p>
            <a:pPr>
              <a:spcBef>
                <a:spcPts val="600"/>
              </a:spcBef>
              <a:buFont typeface="Arial" pitchFamily="34" charset="0"/>
              <a:buNone/>
            </a:pPr>
            <a:r>
              <a:rPr lang="en-US" sz="1400" dirty="0" smtClean="0">
                <a:solidFill>
                  <a:schemeClr val="tx1">
                    <a:alpha val="99000"/>
                  </a:schemeClr>
                </a:solidFill>
              </a:rPr>
              <a:t>Start Time: </a:t>
            </a:r>
            <a:r>
              <a:rPr lang="pt-BR" sz="1400" dirty="0" smtClean="0">
                <a:solidFill>
                  <a:schemeClr val="tx1">
                    <a:alpha val="99000"/>
                  </a:schemeClr>
                </a:solidFill>
              </a:rPr>
              <a:t>2011-07-28T18:02:40.6271789Z</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Operation Type: </a:t>
            </a:r>
            <a:r>
              <a:rPr lang="en-US" sz="1400" dirty="0" err="1" smtClean="0">
                <a:solidFill>
                  <a:schemeClr val="tx1">
                    <a:alpha val="99000"/>
                  </a:schemeClr>
                </a:solidFill>
              </a:rPr>
              <a:t>PutBlob</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Status: Success</a:t>
            </a:r>
          </a:p>
          <a:p>
            <a:pPr>
              <a:spcBef>
                <a:spcPts val="600"/>
              </a:spcBef>
              <a:buFont typeface="Arial" pitchFamily="34" charset="0"/>
              <a:buNone/>
            </a:pPr>
            <a:r>
              <a:rPr lang="en-US" sz="1400" dirty="0" smtClean="0">
                <a:solidFill>
                  <a:schemeClr val="tx1">
                    <a:alpha val="99000"/>
                  </a:schemeClr>
                </a:solidFill>
              </a:rPr>
              <a:t>HTTP Status Code: 201</a:t>
            </a:r>
          </a:p>
          <a:p>
            <a:pPr>
              <a:spcBef>
                <a:spcPts val="600"/>
              </a:spcBef>
              <a:buFont typeface="Arial" pitchFamily="34" charset="0"/>
              <a:buNone/>
            </a:pPr>
            <a:r>
              <a:rPr lang="en-US" sz="1400" dirty="0" smtClean="0">
                <a:solidFill>
                  <a:schemeClr val="tx1">
                    <a:alpha val="99000"/>
                  </a:schemeClr>
                </a:solidFill>
              </a:rPr>
              <a:t>Application E2E Latency (milliseconds): 28</a:t>
            </a:r>
          </a:p>
          <a:p>
            <a:pPr>
              <a:spcBef>
                <a:spcPts val="600"/>
              </a:spcBef>
              <a:buFont typeface="Arial" pitchFamily="34" charset="0"/>
              <a:buNone/>
            </a:pPr>
            <a:r>
              <a:rPr lang="en-US" sz="1400" dirty="0" smtClean="0">
                <a:solidFill>
                  <a:schemeClr val="tx1">
                    <a:alpha val="99000"/>
                  </a:schemeClr>
                </a:solidFill>
              </a:rPr>
              <a:t>Storage Server Latency (milliseconds): 21</a:t>
            </a:r>
          </a:p>
          <a:p>
            <a:pPr>
              <a:spcBef>
                <a:spcPts val="600"/>
              </a:spcBef>
              <a:buFont typeface="Arial" pitchFamily="34" charset="0"/>
              <a:buNone/>
            </a:pPr>
            <a:r>
              <a:rPr lang="en-US" sz="1400" dirty="0" smtClean="0">
                <a:solidFill>
                  <a:schemeClr val="tx1">
                    <a:alpha val="99000"/>
                  </a:schemeClr>
                </a:solidFill>
              </a:rPr>
              <a:t>Accessing Account: sally</a:t>
            </a:r>
          </a:p>
          <a:p>
            <a:pPr>
              <a:spcBef>
                <a:spcPts val="600"/>
              </a:spcBef>
              <a:buFont typeface="Arial" pitchFamily="34" charset="0"/>
              <a:buNone/>
            </a:pPr>
            <a:r>
              <a:rPr lang="en-US" sz="1400" dirty="0" smtClean="0">
                <a:solidFill>
                  <a:schemeClr val="tx1">
                    <a:alpha val="99000"/>
                  </a:schemeClr>
                </a:solidFill>
              </a:rPr>
              <a:t>Owner Account: sally</a:t>
            </a:r>
          </a:p>
          <a:p>
            <a:pPr>
              <a:spcBef>
                <a:spcPts val="600"/>
              </a:spcBef>
              <a:buFont typeface="Arial" pitchFamily="34" charset="0"/>
              <a:buNone/>
            </a:pPr>
            <a:r>
              <a:rPr lang="en-US" sz="1400" dirty="0" smtClean="0">
                <a:solidFill>
                  <a:schemeClr val="tx1">
                    <a:alpha val="99000"/>
                  </a:schemeClr>
                </a:solidFill>
              </a:rPr>
              <a:t>Service Type: blob</a:t>
            </a:r>
          </a:p>
          <a:p>
            <a:pPr>
              <a:spcBef>
                <a:spcPts val="600"/>
              </a:spcBef>
              <a:buFont typeface="Arial" pitchFamily="34" charset="0"/>
              <a:buNone/>
            </a:pPr>
            <a:r>
              <a:rPr lang="en-US" sz="1400" dirty="0" smtClean="0">
                <a:solidFill>
                  <a:schemeClr val="tx1">
                    <a:alpha val="99000"/>
                  </a:schemeClr>
                </a:solidFill>
              </a:rPr>
              <a:t>Request URL: PUT http://sally.blob.core.windows.net/</a:t>
            </a:r>
            <a:r>
              <a:rPr lang="pt-BR" sz="1400" dirty="0" smtClean="0">
                <a:solidFill>
                  <a:schemeClr val="tx1">
                    <a:alpha val="99000"/>
                  </a:schemeClr>
                </a:solidFill>
              </a:rPr>
              <a:t>thumbnails/lake.jpg</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Object Key: /sally/</a:t>
            </a:r>
            <a:r>
              <a:rPr lang="pt-BR" sz="1400" dirty="0" smtClean="0">
                <a:solidFill>
                  <a:schemeClr val="tx1">
                    <a:alpha val="99000"/>
                  </a:schemeClr>
                </a:solidFill>
              </a:rPr>
              <a:t>thumbnails/lake.jpg</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Request ID: </a:t>
            </a:r>
            <a:r>
              <a:rPr lang="pt-BR" sz="1400" dirty="0" smtClean="0">
                <a:solidFill>
                  <a:schemeClr val="tx1">
                    <a:alpha val="99000"/>
                  </a:schemeClr>
                </a:solidFill>
              </a:rPr>
              <a:t>fb658ee6-6123-41f5-81e2-4bfdc178fea3</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Operation Number: 0</a:t>
            </a:r>
          </a:p>
          <a:p>
            <a:pPr>
              <a:spcBef>
                <a:spcPts val="600"/>
              </a:spcBef>
              <a:buFont typeface="Arial" pitchFamily="34" charset="0"/>
              <a:buNone/>
            </a:pPr>
            <a:r>
              <a:rPr lang="en-US" sz="1400" dirty="0" smtClean="0">
                <a:solidFill>
                  <a:schemeClr val="tx1">
                    <a:alpha val="99000"/>
                  </a:schemeClr>
                </a:solidFill>
              </a:rPr>
              <a:t>Request Version: 2009-09-19</a:t>
            </a:r>
          </a:p>
          <a:p>
            <a:pPr>
              <a:spcBef>
                <a:spcPts val="600"/>
              </a:spcBef>
              <a:buFont typeface="Arial" pitchFamily="34" charset="0"/>
              <a:buNone/>
            </a:pPr>
            <a:r>
              <a:rPr lang="en-US" sz="1400" dirty="0" smtClean="0">
                <a:solidFill>
                  <a:schemeClr val="tx1">
                    <a:alpha val="99000"/>
                  </a:schemeClr>
                </a:solidFill>
              </a:rPr>
              <a:t>Client IP: </a:t>
            </a:r>
            <a:r>
              <a:rPr lang="pt-BR" sz="1400" dirty="0" smtClean="0">
                <a:solidFill>
                  <a:schemeClr val="tx1">
                    <a:alpha val="99000"/>
                  </a:schemeClr>
                </a:solidFill>
              </a:rPr>
              <a:t>201.9.10.20</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Client Request ID: req12345</a:t>
            </a:r>
            <a:endParaRPr lang="en-US" sz="1400" dirty="0">
              <a:solidFill>
                <a:schemeClr val="tx1">
                  <a:alpha val="99000"/>
                </a:schemeClr>
              </a:solidFill>
            </a:endParaRPr>
          </a:p>
        </p:txBody>
      </p:sp>
      <p:sp>
        <p:nvSpPr>
          <p:cNvPr id="5" name="Rectangle 4"/>
          <p:cNvSpPr/>
          <p:nvPr/>
        </p:nvSpPr>
        <p:spPr bwMode="auto">
          <a:xfrm>
            <a:off x="422955" y="2484963"/>
            <a:ext cx="5498873" cy="522514"/>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22955" y="3007476"/>
            <a:ext cx="5498873" cy="544287"/>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bwMode="auto">
          <a:xfrm>
            <a:off x="422955" y="4328277"/>
            <a:ext cx="5498873" cy="497113"/>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bwMode="auto">
          <a:xfrm>
            <a:off x="422955" y="5865807"/>
            <a:ext cx="5498873" cy="555089"/>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extBox 8"/>
          <p:cNvSpPr txBox="1"/>
          <p:nvPr/>
        </p:nvSpPr>
        <p:spPr>
          <a:xfrm>
            <a:off x="6094413" y="1697683"/>
            <a:ext cx="5581649" cy="2919261"/>
          </a:xfrm>
          <a:prstGeom prst="rect">
            <a:avLst/>
          </a:prstGeom>
          <a:noFill/>
        </p:spPr>
        <p:txBody>
          <a:bodyPr wrap="square" lIns="0" tIns="0" rIns="0" bIns="0" rtlCol="0">
            <a:spAutoFit/>
          </a:bodyPr>
          <a:lstStyle/>
          <a:p>
            <a:pPr marL="3175" defTabSz="914363">
              <a:lnSpc>
                <a:spcPct val="90000"/>
              </a:lnSpc>
              <a:spcAft>
                <a:spcPts val="900"/>
              </a:spcAft>
              <a:buSzPct val="80000"/>
            </a:pPr>
            <a:r>
              <a:rPr lang="en-US" sz="2800" spc="-100" dirty="0">
                <a:solidFill>
                  <a:srgbClr val="00B0F0">
                    <a:alpha val="99000"/>
                  </a:srgbClr>
                </a:solidFill>
                <a:latin typeface="Segoe UI Light" pitchFamily="34" charset="0"/>
              </a:rPr>
              <a:t>Log Entry in Blob:</a:t>
            </a:r>
          </a:p>
          <a:p>
            <a:pPr defTabSz="914363">
              <a:spcBef>
                <a:spcPts val="600"/>
              </a:spcBef>
              <a:buSzPct val="80000"/>
            </a:pPr>
            <a:r>
              <a:rPr lang="pt-BR" sz="1600" dirty="0">
                <a:solidFill>
                  <a:schemeClr val="tx1">
                    <a:alpha val="99000"/>
                  </a:schemeClr>
                </a:solidFill>
              </a:rPr>
              <a:t>1.0;2011-07-28T18:02:40.6271789Z;PutBlob;Success;201;28;21;authenticated;sally;sally;blob;"http://sally.blob.core.windows.net/thumbnails/lake.jpg?timeout=30000";"/sally/thumbnails/lake.jpg";fb658ee6-6123-41f5-81e2-4bfdc178fea3;0;201.9.10.20;2009-09-19;438;100;223;0;100;;"66CbMXKirxDeTr82SXBKbg==";"0x8CE1B67AD25AA05";Thursday, 28-Jul-11 18:02:40 GMT;;;;"</a:t>
            </a:r>
            <a:r>
              <a:rPr lang="en-US" sz="1600" dirty="0">
                <a:solidFill>
                  <a:schemeClr val="tx1">
                    <a:alpha val="99000"/>
                  </a:schemeClr>
                </a:solidFill>
              </a:rPr>
              <a:t>req12345</a:t>
            </a:r>
            <a:r>
              <a:rPr lang="pt-BR" sz="1600" dirty="0">
                <a:solidFill>
                  <a:schemeClr val="tx1">
                    <a:alpha val="99000"/>
                  </a:schemeClr>
                </a:solidFill>
              </a:rPr>
              <a:t>“</a:t>
            </a:r>
            <a:endParaRPr lang="en-US" sz="1600" dirty="0">
              <a:solidFill>
                <a:schemeClr val="tx1">
                  <a:alpha val="99000"/>
                </a:schemeClr>
              </a:solidFill>
            </a:endParaRPr>
          </a:p>
          <a:p>
            <a:endParaRPr lang="en-US" dirty="0"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Tree>
    <p:extLst>
      <p:ext uri="{BB962C8B-B14F-4D97-AF65-F5344CB8AC3E}">
        <p14:creationId xmlns:p14="http://schemas.microsoft.com/office/powerpoint/2010/main" val="3575841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xit" presetSubtype="0" fill="hold" grpId="1" nodeType="with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590152"/>
            <a:ext cx="4308065" cy="3677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274320" rIns="182880" bIns="274320" numCol="1" spcCol="0" rtlCol="0" anchor="b" anchorCtr="0" compatLnSpc="1">
            <a:prstTxWarp prst="textNoShape">
              <a:avLst/>
            </a:prstTxWarp>
          </a:bodyPr>
          <a:lstStyle/>
          <a:p>
            <a:pPr lvl="0"/>
            <a:r>
              <a:rPr lang="en-US" sz="3600" dirty="0">
                <a:solidFill>
                  <a:srgbClr val="FFFFFF">
                    <a:alpha val="99000"/>
                  </a:srgbClr>
                </a:solidFill>
                <a:latin typeface="Segoe UI Light" pitchFamily="34" charset="0"/>
              </a:rPr>
              <a:t>Provides ability to answer commonly asked questions:</a:t>
            </a:r>
          </a:p>
        </p:txBody>
      </p:sp>
      <p:sp>
        <p:nvSpPr>
          <p:cNvPr id="2" name="Title 1"/>
          <p:cNvSpPr>
            <a:spLocks noGrp="1"/>
          </p:cNvSpPr>
          <p:nvPr>
            <p:ph type="title"/>
          </p:nvPr>
        </p:nvSpPr>
        <p:spPr>
          <a:xfrm>
            <a:off x="519112" y="228600"/>
            <a:ext cx="11149013" cy="664797"/>
          </a:xfrm>
        </p:spPr>
        <p:txBody>
          <a:bodyPr/>
          <a:lstStyle/>
          <a:p>
            <a:r>
              <a:rPr lang="en-US" sz="4800" dirty="0"/>
              <a:t>Storage Analytics – Why turn on Metrics?</a:t>
            </a:r>
          </a:p>
        </p:txBody>
      </p:sp>
      <p:sp>
        <p:nvSpPr>
          <p:cNvPr id="26" name="Content Placeholder 13"/>
          <p:cNvSpPr>
            <a:spLocks noGrp="1"/>
          </p:cNvSpPr>
          <p:nvPr>
            <p:ph sz="half" idx="2"/>
          </p:nvPr>
        </p:nvSpPr>
        <p:spPr>
          <a:xfrm>
            <a:off x="5221201" y="1685330"/>
            <a:ext cx="6454862" cy="3582519"/>
          </a:xfrm>
        </p:spPr>
        <p:txBody>
          <a:bodyPr anchor="b"/>
          <a:lstStyle/>
          <a:p>
            <a:pPr marL="0" indent="0">
              <a:spcBef>
                <a:spcPts val="2400"/>
              </a:spcBef>
              <a:buNone/>
            </a:pPr>
            <a:r>
              <a:rPr lang="en-US" sz="2400" dirty="0">
                <a:solidFill>
                  <a:srgbClr val="595959">
                    <a:alpha val="99000"/>
                  </a:srgbClr>
                </a:solidFill>
              </a:rPr>
              <a:t>How many transactions did my service issue per hour over the past week</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How many anonymous Get Blob requests were issued to my storage account</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My application is not performing as expected, what is the availability and performance of storage for a given time period</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list goes on and on… </a:t>
            </a:r>
          </a:p>
        </p:txBody>
      </p:sp>
    </p:spTree>
    <p:extLst>
      <p:ext uri="{BB962C8B-B14F-4D97-AF65-F5344CB8AC3E}">
        <p14:creationId xmlns:p14="http://schemas.microsoft.com/office/powerpoint/2010/main" val="364317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 Metrics</a:t>
            </a:r>
          </a:p>
        </p:txBody>
      </p:sp>
      <p:sp>
        <p:nvSpPr>
          <p:cNvPr id="3" name="Content Placeholder 5"/>
          <p:cNvSpPr txBox="1">
            <a:spLocks/>
          </p:cNvSpPr>
          <p:nvPr/>
        </p:nvSpPr>
        <p:spPr>
          <a:xfrm>
            <a:off x="519113" y="1386470"/>
            <a:ext cx="5413601" cy="4791440"/>
          </a:xfrm>
          <a:prstGeom prst="rect">
            <a:avLst/>
          </a:prstGeom>
          <a:ln>
            <a:solidFill>
              <a:schemeClr val="bg1"/>
            </a:solidFill>
          </a:ln>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Transaction metrics are provided for every 1 hour time interval stored into Windows Azure Tables</a:t>
            </a:r>
          </a:p>
          <a:p>
            <a:pPr marL="3175" lvl="1" indent="0">
              <a:spcBef>
                <a:spcPts val="600"/>
              </a:spcBef>
              <a:buNone/>
            </a:pPr>
            <a:r>
              <a:rPr lang="en-US" sz="2000" spc="-50" dirty="0"/>
              <a:t>Example Metrics</a:t>
            </a:r>
          </a:p>
          <a:p>
            <a:pPr marL="347663" lvl="1" indent="0">
              <a:spcBef>
                <a:spcPts val="600"/>
              </a:spcBef>
              <a:buNone/>
            </a:pPr>
            <a:r>
              <a:rPr lang="en-US" sz="1800" spc="-50" dirty="0"/>
              <a:t>Total Transactions</a:t>
            </a:r>
          </a:p>
          <a:p>
            <a:pPr marL="347663" lvl="1" indent="0">
              <a:spcBef>
                <a:spcPts val="600"/>
              </a:spcBef>
              <a:buNone/>
            </a:pPr>
            <a:r>
              <a:rPr lang="en-US" sz="1800" spc="-50" dirty="0"/>
              <a:t>Availability</a:t>
            </a:r>
          </a:p>
          <a:p>
            <a:pPr marL="347663" lvl="1" indent="0">
              <a:spcBef>
                <a:spcPts val="600"/>
              </a:spcBef>
              <a:buNone/>
            </a:pPr>
            <a:r>
              <a:rPr lang="en-US" sz="1800" spc="-50" dirty="0"/>
              <a:t>% Success, % Network Errors, % Timeout, % Throttled, etc.</a:t>
            </a:r>
          </a:p>
          <a:p>
            <a:pPr marL="347663" lvl="1" indent="0">
              <a:spcBef>
                <a:spcPts val="600"/>
              </a:spcBef>
              <a:buNone/>
            </a:pPr>
            <a:r>
              <a:rPr lang="en-US" sz="1800" spc="-50" dirty="0"/>
              <a:t>Average Latency (Application E2E and Storage Server latency)</a:t>
            </a:r>
          </a:p>
          <a:p>
            <a:pPr marL="347663" lvl="1" indent="0">
              <a:spcBef>
                <a:spcPts val="600"/>
              </a:spcBef>
              <a:buNone/>
            </a:pPr>
            <a:r>
              <a:rPr lang="en-US" sz="1800" spc="-50" dirty="0"/>
              <a:t>Total Ingress</a:t>
            </a:r>
          </a:p>
          <a:p>
            <a:pPr marL="347663" lvl="1" indent="0">
              <a:spcBef>
                <a:spcPts val="600"/>
              </a:spcBef>
              <a:buNone/>
            </a:pPr>
            <a:r>
              <a:rPr lang="en-US" sz="1800" spc="-50" dirty="0"/>
              <a:t>Total Egress</a:t>
            </a:r>
          </a:p>
          <a:p>
            <a:pPr marL="3175" lvl="1" indent="0">
              <a:spcBef>
                <a:spcPts val="600"/>
              </a:spcBef>
              <a:buNone/>
            </a:pPr>
            <a:r>
              <a:rPr lang="en-US" sz="2000" spc="-50" dirty="0"/>
              <a:t>Blob, Table or Queue Summary and per REST API metrics </a:t>
            </a:r>
          </a:p>
        </p:txBody>
      </p:sp>
      <p:sp>
        <p:nvSpPr>
          <p:cNvPr id="4" name="Content Placeholder 5"/>
          <p:cNvSpPr txBox="1">
            <a:spLocks/>
          </p:cNvSpPr>
          <p:nvPr/>
        </p:nvSpPr>
        <p:spPr>
          <a:xfrm>
            <a:off x="6262462" y="1359125"/>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Capacity metrics provided for only Blobs at this time</a:t>
            </a:r>
          </a:p>
          <a:p>
            <a:pPr marL="3175" lvl="1" indent="0">
              <a:spcBef>
                <a:spcPts val="600"/>
              </a:spcBef>
              <a:buNone/>
            </a:pPr>
            <a:r>
              <a:rPr lang="en-US" sz="2000" spc="-50" dirty="0"/>
              <a:t>Updated once a day </a:t>
            </a:r>
            <a:endParaRPr lang="en-US" sz="2000" spc="-50" dirty="0" smtClean="0"/>
          </a:p>
          <a:p>
            <a:pPr marL="347663" lvl="1" indent="0">
              <a:spcBef>
                <a:spcPts val="600"/>
              </a:spcBef>
              <a:buNone/>
            </a:pPr>
            <a:r>
              <a:rPr lang="en-US" sz="1800" spc="-50" dirty="0"/>
              <a:t>Capacity and # of objects</a:t>
            </a:r>
          </a:p>
        </p:txBody>
      </p:sp>
    </p:spTree>
    <p:extLst>
      <p:ext uri="{BB962C8B-B14F-4D97-AF65-F5344CB8AC3E}">
        <p14:creationId xmlns:p14="http://schemas.microsoft.com/office/powerpoint/2010/main" val="3052400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Storage Analytics – Example using Metrics</a:t>
            </a:r>
            <a:endParaRPr lang="en-US" sz="4800" dirty="0"/>
          </a:p>
        </p:txBody>
      </p:sp>
      <p:sp>
        <p:nvSpPr>
          <p:cNvPr id="3" name="Content Placeholder 2"/>
          <p:cNvSpPr>
            <a:spLocks noGrp="1"/>
          </p:cNvSpPr>
          <p:nvPr>
            <p:ph idx="4294967295"/>
          </p:nvPr>
        </p:nvSpPr>
        <p:spPr>
          <a:xfrm>
            <a:off x="517525" y="1192822"/>
            <a:ext cx="11149013" cy="929485"/>
          </a:xfrm>
        </p:spPr>
        <p:txBody>
          <a:bodyPr/>
          <a:lstStyle/>
          <a:p>
            <a:pPr marL="0" indent="0">
              <a:spcBef>
                <a:spcPts val="600"/>
              </a:spcBef>
              <a:buNone/>
            </a:pPr>
            <a:r>
              <a:rPr lang="en-US" sz="2800" dirty="0">
                <a:solidFill>
                  <a:schemeClr val="accent2">
                    <a:alpha val="99000"/>
                  </a:schemeClr>
                </a:solidFill>
                <a:latin typeface="Segoe UI Light" pitchFamily="34" charset="0"/>
              </a:rPr>
              <a:t>Client application running in cloud start experiencing slow table access</a:t>
            </a:r>
          </a:p>
          <a:p>
            <a:pPr marL="0" indent="0">
              <a:spcBef>
                <a:spcPts val="1200"/>
              </a:spcBef>
              <a:buNone/>
            </a:pPr>
            <a:r>
              <a:rPr lang="en-US" sz="2800" dirty="0">
                <a:solidFill>
                  <a:schemeClr val="accent2">
                    <a:alpha val="99000"/>
                  </a:schemeClr>
                </a:solidFill>
                <a:latin typeface="Segoe UI Light" pitchFamily="34" charset="0"/>
              </a:rPr>
              <a:t>Compare Application E2E latency with Storage Server latency</a:t>
            </a:r>
          </a:p>
        </p:txBody>
      </p:sp>
      <p:sp>
        <p:nvSpPr>
          <p:cNvPr id="4" name="Right Arrow 3"/>
          <p:cNvSpPr/>
          <p:nvPr/>
        </p:nvSpPr>
        <p:spPr bwMode="auto">
          <a:xfrm>
            <a:off x="696030" y="4811898"/>
            <a:ext cx="3365456" cy="4942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cxnSp>
        <p:nvCxnSpPr>
          <p:cNvPr id="10" name="Straight Connector 9"/>
          <p:cNvCxnSpPr/>
          <p:nvPr/>
        </p:nvCxnSpPr>
        <p:spPr>
          <a:xfrm rot="5400000">
            <a:off x="3577318" y="4955828"/>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7296148" y="4955828"/>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141975" y="4955828"/>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11014976" y="4969333"/>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6687" y="3953295"/>
            <a:ext cx="3344799" cy="553998"/>
          </a:xfrm>
          <a:prstGeom prst="rect">
            <a:avLst/>
          </a:prstGeom>
          <a:noFill/>
        </p:spPr>
        <p:txBody>
          <a:bodyPr wrap="square" lIns="0" tIns="0" rIns="0" bIns="0" rtlCol="0">
            <a:spAutoFit/>
          </a:bodyPr>
          <a:lstStyle/>
          <a:p>
            <a:pPr algn="ctr">
              <a:lnSpc>
                <a:spcPct val="90000"/>
              </a:lnSpc>
            </a:pPr>
            <a:r>
              <a:rPr lang="en-US" sz="2000" dirty="0">
                <a:gradFill>
                  <a:gsLst>
                    <a:gs pos="0">
                      <a:schemeClr val="tx1"/>
                    </a:gs>
                    <a:gs pos="86000">
                      <a:schemeClr val="tx1"/>
                    </a:gs>
                  </a:gsLst>
                  <a:lin ang="5400000" scaled="0"/>
                </a:gradFill>
              </a:rPr>
              <a:t>Time for input to be transferred to storage service</a:t>
            </a:r>
          </a:p>
        </p:txBody>
      </p:sp>
      <p:sp>
        <p:nvSpPr>
          <p:cNvPr id="15" name="TextBox 14"/>
          <p:cNvSpPr txBox="1"/>
          <p:nvPr/>
        </p:nvSpPr>
        <p:spPr>
          <a:xfrm>
            <a:off x="4415325" y="3814796"/>
            <a:ext cx="3364992" cy="830997"/>
          </a:xfrm>
          <a:prstGeom prst="rect">
            <a:avLst/>
          </a:prstGeom>
          <a:noFill/>
        </p:spPr>
        <p:txBody>
          <a:bodyPr wrap="square" lIns="0" tIns="0" rIns="0" bIns="0" rtlCol="0">
            <a:spAutoFit/>
          </a:bodyPr>
          <a:lstStyle/>
          <a:p>
            <a:pPr algn="ctr">
              <a:lnSpc>
                <a:spcPct val="90000"/>
              </a:lnSpc>
            </a:pPr>
            <a:r>
              <a:rPr lang="en-US" sz="2000" dirty="0" smtClean="0">
                <a:gradFill>
                  <a:gsLst>
                    <a:gs pos="0">
                      <a:schemeClr val="tx1"/>
                    </a:gs>
                    <a:gs pos="86000">
                      <a:schemeClr val="tx1"/>
                    </a:gs>
                  </a:gsLst>
                  <a:lin ang="5400000" scaled="0"/>
                </a:gradFill>
              </a:rPr>
              <a:t>Time for storage service to process request and compute result</a:t>
            </a:r>
          </a:p>
        </p:txBody>
      </p:sp>
      <p:sp>
        <p:nvSpPr>
          <p:cNvPr id="16" name="TextBox 15"/>
          <p:cNvSpPr txBox="1"/>
          <p:nvPr/>
        </p:nvSpPr>
        <p:spPr>
          <a:xfrm>
            <a:off x="8134153" y="3953295"/>
            <a:ext cx="3341607" cy="553998"/>
          </a:xfrm>
          <a:prstGeom prst="rect">
            <a:avLst/>
          </a:prstGeom>
          <a:noFill/>
        </p:spPr>
        <p:txBody>
          <a:bodyPr wrap="square" lIns="0" tIns="0" rIns="0" bIns="0" rtlCol="0">
            <a:spAutoFit/>
          </a:bodyPr>
          <a:lstStyle/>
          <a:p>
            <a:pPr algn="ctr">
              <a:lnSpc>
                <a:spcPct val="90000"/>
              </a:lnSpc>
            </a:pPr>
            <a:r>
              <a:rPr lang="en-US" sz="2000" dirty="0">
                <a:gradFill>
                  <a:gsLst>
                    <a:gs pos="0">
                      <a:schemeClr val="tx1"/>
                    </a:gs>
                    <a:gs pos="86000">
                      <a:schemeClr val="tx1"/>
                    </a:gs>
                  </a:gsLst>
                  <a:lin ang="5400000" scaled="0"/>
                </a:gradFill>
              </a:rPr>
              <a:t>Time taken for application </a:t>
            </a:r>
            <a:br>
              <a:rPr lang="en-US" sz="2000" dirty="0">
                <a:gradFill>
                  <a:gsLst>
                    <a:gs pos="0">
                      <a:schemeClr val="tx1"/>
                    </a:gs>
                    <a:gs pos="86000">
                      <a:schemeClr val="tx1"/>
                    </a:gs>
                  </a:gsLst>
                  <a:lin ang="5400000" scaled="0"/>
                </a:gradFill>
              </a:rPr>
            </a:br>
            <a:r>
              <a:rPr lang="en-US" sz="2000" dirty="0">
                <a:gradFill>
                  <a:gsLst>
                    <a:gs pos="0">
                      <a:schemeClr val="tx1"/>
                    </a:gs>
                    <a:gs pos="86000">
                      <a:schemeClr val="tx1"/>
                    </a:gs>
                  </a:gsLst>
                  <a:lin ang="5400000" scaled="0"/>
                </a:gradFill>
              </a:rPr>
              <a:t>to retrieve the result </a:t>
            </a:r>
          </a:p>
        </p:txBody>
      </p:sp>
      <p:sp>
        <p:nvSpPr>
          <p:cNvPr id="17" name="Right Arrow 16"/>
          <p:cNvSpPr/>
          <p:nvPr/>
        </p:nvSpPr>
        <p:spPr bwMode="auto">
          <a:xfrm>
            <a:off x="4415324" y="4811898"/>
            <a:ext cx="3364992" cy="4942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Right Arrow 17"/>
          <p:cNvSpPr/>
          <p:nvPr/>
        </p:nvSpPr>
        <p:spPr bwMode="auto">
          <a:xfrm>
            <a:off x="8134153" y="4811898"/>
            <a:ext cx="3364992" cy="4942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9" name="Left Brace 18"/>
          <p:cNvSpPr/>
          <p:nvPr/>
        </p:nvSpPr>
        <p:spPr>
          <a:xfrm rot="16200000">
            <a:off x="5832557" y="4108506"/>
            <a:ext cx="530528" cy="3718832"/>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3713670" y="6245030"/>
            <a:ext cx="4761484" cy="387798"/>
          </a:xfrm>
          <a:prstGeom prst="rect">
            <a:avLst/>
          </a:prstGeom>
          <a:noFill/>
        </p:spPr>
        <p:txBody>
          <a:bodyPr wrap="square" lIns="0" tIns="0" rIns="0" bIns="0" rtlCol="0" anchor="ctr">
            <a:spAutoFit/>
          </a:bodyPr>
          <a:lstStyle>
            <a:defPPr>
              <a:defRPr lang="en-US"/>
            </a:defPPr>
            <a:lvl1pPr marL="3175" algn="ctr" defTabSz="914363">
              <a:lnSpc>
                <a:spcPct val="90000"/>
              </a:lnSpc>
              <a:spcAft>
                <a:spcPts val="900"/>
              </a:spcAft>
              <a:buSzPct val="80000"/>
              <a:defRPr sz="2800" spc="-100">
                <a:solidFill>
                  <a:srgbClr val="00B0F0">
                    <a:alpha val="99000"/>
                  </a:srgbClr>
                </a:solidFill>
                <a:latin typeface="Segoe UI Light" pitchFamily="34" charset="0"/>
              </a:defRPr>
            </a:lvl1pPr>
          </a:lstStyle>
          <a:p>
            <a:r>
              <a:rPr lang="en-US" dirty="0"/>
              <a:t>Storage Server Latency</a:t>
            </a:r>
          </a:p>
        </p:txBody>
      </p:sp>
      <p:sp>
        <p:nvSpPr>
          <p:cNvPr id="21" name="Left Brace 20"/>
          <p:cNvSpPr/>
          <p:nvPr/>
        </p:nvSpPr>
        <p:spPr>
          <a:xfrm rot="5400000">
            <a:off x="5752864" y="-1888725"/>
            <a:ext cx="687860" cy="11158538"/>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501285" y="2811769"/>
            <a:ext cx="5186255" cy="387798"/>
          </a:xfrm>
          <a:prstGeom prst="rect">
            <a:avLst/>
          </a:prstGeom>
          <a:noFill/>
        </p:spPr>
        <p:txBody>
          <a:bodyPr wrap="square" lIns="0" tIns="0" rIns="0" bIns="0" rtlCol="0" anchor="ctr">
            <a:spAutoFit/>
          </a:bodyPr>
          <a:lstStyle/>
          <a:p>
            <a:pPr marL="3175" algn="ctr" defTabSz="914363">
              <a:lnSpc>
                <a:spcPct val="90000"/>
              </a:lnSpc>
              <a:spcAft>
                <a:spcPts val="900"/>
              </a:spcAft>
              <a:buSzPct val="80000"/>
            </a:pPr>
            <a:r>
              <a:rPr lang="en-US" sz="2800" spc="-100" dirty="0">
                <a:solidFill>
                  <a:srgbClr val="00B0F0">
                    <a:alpha val="99000"/>
                  </a:srgbClr>
                </a:solidFill>
                <a:latin typeface="Segoe UI Light" pitchFamily="34" charset="0"/>
              </a:rPr>
              <a:t>Application E2E Latency</a:t>
            </a:r>
          </a:p>
        </p:txBody>
      </p:sp>
      <p:sp>
        <p:nvSpPr>
          <p:cNvPr id="23" name="TextBox 22"/>
          <p:cNvSpPr txBox="1"/>
          <p:nvPr/>
        </p:nvSpPr>
        <p:spPr>
          <a:xfrm>
            <a:off x="517525" y="5660144"/>
            <a:ext cx="2314307" cy="553998"/>
          </a:xfrm>
          <a:prstGeom prst="rect">
            <a:avLst/>
          </a:prstGeom>
          <a:noFill/>
        </p:spPr>
        <p:txBody>
          <a:bodyPr wrap="square" lIns="0" tIns="0" rIns="0" bIns="0" rtlCol="0">
            <a:spAutoFit/>
          </a:bodyPr>
          <a:lstStyle/>
          <a:p>
            <a:pPr>
              <a:lnSpc>
                <a:spcPct val="90000"/>
              </a:lnSpc>
            </a:pPr>
            <a:r>
              <a:rPr lang="en-US" sz="2000" dirty="0">
                <a:gradFill>
                  <a:gsLst>
                    <a:gs pos="0">
                      <a:schemeClr val="tx1"/>
                    </a:gs>
                    <a:gs pos="86000">
                      <a:schemeClr val="tx1"/>
                    </a:gs>
                  </a:gsLst>
                  <a:lin ang="5400000" scaled="0"/>
                </a:gradFill>
              </a:rPr>
              <a:t>Request arrives at storage service</a:t>
            </a:r>
          </a:p>
        </p:txBody>
      </p:sp>
      <p:sp>
        <p:nvSpPr>
          <p:cNvPr id="24" name="TextBox 23"/>
          <p:cNvSpPr txBox="1"/>
          <p:nvPr/>
        </p:nvSpPr>
        <p:spPr>
          <a:xfrm>
            <a:off x="10876820" y="5660144"/>
            <a:ext cx="799242" cy="276999"/>
          </a:xfrm>
          <a:prstGeom prst="rect">
            <a:avLst/>
          </a:prstGeom>
          <a:noFill/>
        </p:spPr>
        <p:txBody>
          <a:bodyPr wrap="square" lIns="0" tIns="0" rIns="0" bIns="0" rtlCol="0">
            <a:spAutoFit/>
          </a:bodyPr>
          <a:lstStyle>
            <a:defPPr>
              <a:defRPr lang="en-US"/>
            </a:defPPr>
            <a:lvl1pPr>
              <a:lnSpc>
                <a:spcPct val="90000"/>
              </a:lnSpc>
              <a:defRPr sz="2000">
                <a:gradFill>
                  <a:gsLst>
                    <a:gs pos="0">
                      <a:schemeClr val="tx1"/>
                    </a:gs>
                    <a:gs pos="86000">
                      <a:schemeClr val="tx1"/>
                    </a:gs>
                  </a:gsLst>
                  <a:lin ang="5400000" scaled="0"/>
                </a:gradFill>
              </a:defRPr>
            </a:lvl1pPr>
          </a:lstStyle>
          <a:p>
            <a:r>
              <a:rPr lang="en-US" dirty="0"/>
              <a:t>Done</a:t>
            </a:r>
          </a:p>
        </p:txBody>
      </p:sp>
    </p:spTree>
    <p:extLst>
      <p:ext uri="{BB962C8B-B14F-4D97-AF65-F5344CB8AC3E}">
        <p14:creationId xmlns:p14="http://schemas.microsoft.com/office/powerpoint/2010/main" val="1226980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6" grpId="0"/>
      <p:bldP spid="17" grpId="0" animBg="1"/>
      <p:bldP spid="18" grpId="0" animBg="1"/>
      <p:bldP spid="19" grpId="0" animBg="1"/>
      <p:bldP spid="20" grpId="0"/>
      <p:bldP spid="21" grpId="0" animBg="1"/>
      <p:bldP spid="22"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498598"/>
          </a:xfrm>
        </p:spPr>
        <p:txBody>
          <a:bodyPr/>
          <a:lstStyle/>
          <a:p>
            <a:r>
              <a:rPr lang="en-US" sz="3600" dirty="0" smtClean="0"/>
              <a:t>Compare Application E2E Latency to Storage Server Latency</a:t>
            </a:r>
            <a:endParaRPr lang="en-US" sz="3600" dirty="0"/>
          </a:p>
        </p:txBody>
      </p:sp>
      <p:graphicFrame>
        <p:nvGraphicFramePr>
          <p:cNvPr id="4" name="Chart 3"/>
          <p:cNvGraphicFramePr>
            <a:graphicFrameLocks/>
          </p:cNvGraphicFramePr>
          <p:nvPr>
            <p:extLst>
              <p:ext uri="{D42A27DB-BD31-4B8C-83A1-F6EECF244321}">
                <p14:modId xmlns:p14="http://schemas.microsoft.com/office/powerpoint/2010/main" val="3429194925"/>
              </p:ext>
            </p:extLst>
          </p:nvPr>
        </p:nvGraphicFramePr>
        <p:xfrm>
          <a:off x="517525" y="1446213"/>
          <a:ext cx="11158538" cy="4779962"/>
        </p:xfrm>
        <a:graphic>
          <a:graphicData uri="http://schemas.openxmlformats.org/drawingml/2006/chart">
            <c:chart xmlns:c="http://schemas.openxmlformats.org/drawingml/2006/chart" xmlns:r="http://schemas.openxmlformats.org/officeDocument/2006/relationships" r:id="rId3"/>
          </a:graphicData>
        </a:graphic>
      </p:graphicFrame>
      <p:sp>
        <p:nvSpPr>
          <p:cNvPr id="5" name="Down Arrow 4"/>
          <p:cNvSpPr/>
          <p:nvPr/>
        </p:nvSpPr>
        <p:spPr bwMode="auto">
          <a:xfrm>
            <a:off x="4726236" y="2493092"/>
            <a:ext cx="661012" cy="1520327"/>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795225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Storage Today</a:t>
            </a:r>
            <a:endParaRPr lang="en-US" dirty="0"/>
          </a:p>
        </p:txBody>
      </p:sp>
      <p:sp>
        <p:nvSpPr>
          <p:cNvPr id="15" name="Text Placeholder 8"/>
          <p:cNvSpPr txBox="1">
            <a:spLocks/>
          </p:cNvSpPr>
          <p:nvPr/>
        </p:nvSpPr>
        <p:spPr>
          <a:xfrm>
            <a:off x="517525" y="1446213"/>
            <a:ext cx="10105954" cy="1415772"/>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Geographically Distributed across 3 Regions</a:t>
            </a:r>
          </a:p>
          <a:p>
            <a:pPr marL="0" indent="0" defTabSz="1218987">
              <a:spcAft>
                <a:spcPts val="300"/>
              </a:spcAft>
              <a:buNone/>
            </a:pPr>
            <a:r>
              <a:rPr lang="en-US" sz="1800" dirty="0">
                <a:solidFill>
                  <a:schemeClr val="tx2">
                    <a:alpha val="99000"/>
                  </a:schemeClr>
                </a:solidFill>
              </a:rPr>
              <a:t>Thousands of services/applications</a:t>
            </a:r>
          </a:p>
          <a:p>
            <a:pPr marL="0" indent="0" defTabSz="1218987">
              <a:spcBef>
                <a:spcPts val="0"/>
              </a:spcBef>
              <a:spcAft>
                <a:spcPts val="300"/>
              </a:spcAft>
              <a:buNone/>
            </a:pPr>
            <a:r>
              <a:rPr lang="en-US" sz="1800" dirty="0">
                <a:solidFill>
                  <a:schemeClr val="tx2">
                    <a:alpha val="99000"/>
                  </a:schemeClr>
                </a:solidFill>
              </a:rPr>
              <a:t>Anywhere at Anytime Access to your data</a:t>
            </a:r>
          </a:p>
          <a:p>
            <a:pPr marL="0" indent="0" defTabSz="1218987">
              <a:spcBef>
                <a:spcPts val="0"/>
              </a:spcBef>
              <a:spcAft>
                <a:spcPts val="300"/>
              </a:spcAft>
              <a:buNone/>
            </a:pPr>
            <a:r>
              <a:rPr lang="en-US" sz="1800" dirty="0">
                <a:solidFill>
                  <a:schemeClr val="tx2">
                    <a:alpha val="99000"/>
                  </a:schemeClr>
                </a:solidFill>
              </a:rPr>
              <a:t>Durability and </a:t>
            </a:r>
            <a:r>
              <a:rPr lang="en-US" sz="1800" dirty="0" smtClean="0">
                <a:solidFill>
                  <a:schemeClr val="tx2">
                    <a:alpha val="99000"/>
                  </a:schemeClr>
                </a:solidFill>
              </a:rPr>
              <a:t>Scalability</a:t>
            </a:r>
            <a:endParaRPr lang="en-US" sz="1800" dirty="0">
              <a:solidFill>
                <a:schemeClr val="tx2">
                  <a:alpha val="99000"/>
                </a:schemeClr>
              </a:solidFill>
            </a:endParaRPr>
          </a:p>
        </p:txBody>
      </p:sp>
      <p:pic>
        <p:nvPicPr>
          <p:cNvPr id="16"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0" y="2953820"/>
            <a:ext cx="4565645" cy="3689635"/>
          </a:xfrm>
          <a:prstGeom prst="rect">
            <a:avLst/>
          </a:prstGeom>
          <a:noFill/>
        </p:spPr>
      </p:pic>
      <p:pic>
        <p:nvPicPr>
          <p:cNvPr id="17" name="Picture 16"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576215" y="2962882"/>
            <a:ext cx="2464814" cy="3689635"/>
          </a:xfrm>
          <a:prstGeom prst="rect">
            <a:avLst/>
          </a:prstGeom>
          <a:noFill/>
        </p:spPr>
      </p:pic>
      <p:pic>
        <p:nvPicPr>
          <p:cNvPr id="18"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050092" y="2962882"/>
            <a:ext cx="4546011" cy="3689635"/>
          </a:xfrm>
          <a:prstGeom prst="rect">
            <a:avLst/>
          </a:prstGeom>
          <a:noFill/>
        </p:spPr>
      </p:pic>
      <p:grpSp>
        <p:nvGrpSpPr>
          <p:cNvPr id="19" name="Group 18"/>
          <p:cNvGrpSpPr/>
          <p:nvPr/>
        </p:nvGrpSpPr>
        <p:grpSpPr>
          <a:xfrm>
            <a:off x="2075554" y="3564841"/>
            <a:ext cx="1699949" cy="510598"/>
            <a:chOff x="8718270" y="3152204"/>
            <a:chExt cx="2762610" cy="829780"/>
          </a:xfrm>
          <a:effectLst>
            <a:outerShdw blurRad="76200" dir="18900000" sy="23000" kx="-1200000" algn="bl" rotWithShape="0">
              <a:prstClr val="black">
                <a:alpha val="20000"/>
              </a:prstClr>
            </a:outerShdw>
          </a:effectLst>
        </p:grpSpPr>
        <p:grpSp>
          <p:nvGrpSpPr>
            <p:cNvPr id="20" name="Group 19"/>
            <p:cNvGrpSpPr/>
            <p:nvPr/>
          </p:nvGrpSpPr>
          <p:grpSpPr>
            <a:xfrm>
              <a:off x="8718270" y="3152204"/>
              <a:ext cx="2762610" cy="829780"/>
              <a:chOff x="8069942" y="-247775"/>
              <a:chExt cx="2762610" cy="829780"/>
            </a:xfrm>
          </p:grpSpPr>
          <p:sp>
            <p:nvSpPr>
              <p:cNvPr id="22" name="Rectangle 21"/>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23" name="Isosceles Triangle 22"/>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21" name="TextBox 20"/>
            <p:cNvSpPr txBox="1"/>
            <p:nvPr/>
          </p:nvSpPr>
          <p:spPr>
            <a:xfrm>
              <a:off x="8874018" y="3266409"/>
              <a:ext cx="2358276"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North Central US</a:t>
              </a:r>
            </a:p>
          </p:txBody>
        </p:sp>
      </p:grpSp>
      <p:grpSp>
        <p:nvGrpSpPr>
          <p:cNvPr id="24" name="Group 23"/>
          <p:cNvGrpSpPr/>
          <p:nvPr/>
        </p:nvGrpSpPr>
        <p:grpSpPr>
          <a:xfrm>
            <a:off x="1969997" y="4488402"/>
            <a:ext cx="1836849" cy="394918"/>
            <a:chOff x="8495792" y="3059628"/>
            <a:chExt cx="2985088" cy="641789"/>
          </a:xfrm>
          <a:effectLst>
            <a:outerShdw blurRad="76200" dir="18900000" sy="23000" kx="-1200000" algn="bl" rotWithShape="0">
              <a:prstClr val="black">
                <a:alpha val="20000"/>
              </a:prstClr>
            </a:outerShdw>
          </a:effectLst>
        </p:grpSpPr>
        <p:grpSp>
          <p:nvGrpSpPr>
            <p:cNvPr id="25" name="Group 24"/>
            <p:cNvGrpSpPr/>
            <p:nvPr/>
          </p:nvGrpSpPr>
          <p:grpSpPr>
            <a:xfrm>
              <a:off x="8495792" y="3059628"/>
              <a:ext cx="2985088" cy="641789"/>
              <a:chOff x="7847464" y="-340351"/>
              <a:chExt cx="2985088" cy="641789"/>
            </a:xfrm>
          </p:grpSpPr>
          <p:sp>
            <p:nvSpPr>
              <p:cNvPr id="27" name="Rectangle 26"/>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29" name="Isosceles Triangle 28"/>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26" name="TextBox 25"/>
            <p:cNvSpPr txBox="1"/>
            <p:nvPr/>
          </p:nvSpPr>
          <p:spPr>
            <a:xfrm>
              <a:off x="8874018" y="3266409"/>
              <a:ext cx="2349244"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Central US</a:t>
              </a:r>
            </a:p>
          </p:txBody>
        </p:sp>
      </p:grpSp>
      <p:grpSp>
        <p:nvGrpSpPr>
          <p:cNvPr id="30" name="Group 29"/>
          <p:cNvGrpSpPr/>
          <p:nvPr/>
        </p:nvGrpSpPr>
        <p:grpSpPr>
          <a:xfrm>
            <a:off x="5329625" y="3504599"/>
            <a:ext cx="1698363" cy="510598"/>
            <a:chOff x="8720847" y="3152204"/>
            <a:chExt cx="2760033" cy="829780"/>
          </a:xfrm>
          <a:effectLst>
            <a:outerShdw blurRad="76200" dir="18900000" sy="23000" kx="-1200000" algn="bl" rotWithShape="0">
              <a:prstClr val="black">
                <a:alpha val="20000"/>
              </a:prstClr>
            </a:outerShdw>
          </a:effectLst>
        </p:grpSpPr>
        <p:grpSp>
          <p:nvGrpSpPr>
            <p:cNvPr id="31" name="Group 30"/>
            <p:cNvGrpSpPr/>
            <p:nvPr/>
          </p:nvGrpSpPr>
          <p:grpSpPr>
            <a:xfrm>
              <a:off x="8720847" y="3152204"/>
              <a:ext cx="2760033" cy="829780"/>
              <a:chOff x="8072519" y="-247775"/>
              <a:chExt cx="2760033" cy="829780"/>
            </a:xfrm>
          </p:grpSpPr>
          <p:sp>
            <p:nvSpPr>
              <p:cNvPr id="36" name="Rectangle 35"/>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39" name="Isosceles Triangle 38"/>
              <p:cNvSpPr/>
              <p:nvPr/>
            </p:nvSpPr>
            <p:spPr bwMode="auto">
              <a:xfrm rot="5400000">
                <a:off x="7879888"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32" name="TextBox 31"/>
            <p:cNvSpPr txBox="1"/>
            <p:nvPr/>
          </p:nvSpPr>
          <p:spPr>
            <a:xfrm>
              <a:off x="8874017" y="3266409"/>
              <a:ext cx="2323986"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Northern Europe</a:t>
              </a:r>
            </a:p>
          </p:txBody>
        </p:sp>
      </p:grpSp>
      <p:grpSp>
        <p:nvGrpSpPr>
          <p:cNvPr id="40" name="Group 39"/>
          <p:cNvGrpSpPr/>
          <p:nvPr/>
        </p:nvGrpSpPr>
        <p:grpSpPr>
          <a:xfrm>
            <a:off x="5841863" y="3873537"/>
            <a:ext cx="1699949" cy="510598"/>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42" name="TextBox 41"/>
            <p:cNvSpPr txBox="1"/>
            <p:nvPr/>
          </p:nvSpPr>
          <p:spPr>
            <a:xfrm>
              <a:off x="8874018" y="3266409"/>
              <a:ext cx="2193761"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Western Europe</a:t>
              </a:r>
            </a:p>
          </p:txBody>
        </p:sp>
      </p:grpSp>
      <p:grpSp>
        <p:nvGrpSpPr>
          <p:cNvPr id="45" name="Group 44"/>
          <p:cNvGrpSpPr/>
          <p:nvPr/>
        </p:nvGrpSpPr>
        <p:grpSpPr>
          <a:xfrm>
            <a:off x="8682916" y="3956198"/>
            <a:ext cx="1698363" cy="510598"/>
            <a:chOff x="8720847" y="3152204"/>
            <a:chExt cx="2760033" cy="829780"/>
          </a:xfrm>
          <a:effectLst>
            <a:outerShdw blurRad="76200" dir="18900000" sy="23000" kx="-1200000" algn="bl" rotWithShape="0">
              <a:prstClr val="black">
                <a:alpha val="20000"/>
              </a:prstClr>
            </a:outerShdw>
          </a:effectLst>
        </p:grpSpPr>
        <p:grpSp>
          <p:nvGrpSpPr>
            <p:cNvPr id="47" name="Group 46"/>
            <p:cNvGrpSpPr/>
            <p:nvPr/>
          </p:nvGrpSpPr>
          <p:grpSpPr>
            <a:xfrm>
              <a:off x="8720847" y="3152204"/>
              <a:ext cx="2760033" cy="829780"/>
              <a:chOff x="8072519" y="-247775"/>
              <a:chExt cx="2760033" cy="829780"/>
            </a:xfrm>
          </p:grpSpPr>
          <p:sp>
            <p:nvSpPr>
              <p:cNvPr id="51" name="Rectangle 50"/>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54" name="Isosceles Triangle 53"/>
              <p:cNvSpPr/>
              <p:nvPr/>
            </p:nvSpPr>
            <p:spPr bwMode="auto">
              <a:xfrm rot="5400000">
                <a:off x="7879888"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49" name="TextBox 48"/>
            <p:cNvSpPr txBox="1"/>
            <p:nvPr/>
          </p:nvSpPr>
          <p:spPr>
            <a:xfrm>
              <a:off x="8874017" y="3266409"/>
              <a:ext cx="1220431"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East Asia</a:t>
              </a:r>
            </a:p>
          </p:txBody>
        </p:sp>
      </p:grpSp>
      <p:grpSp>
        <p:nvGrpSpPr>
          <p:cNvPr id="56" name="Group 55"/>
          <p:cNvGrpSpPr/>
          <p:nvPr/>
        </p:nvGrpSpPr>
        <p:grpSpPr>
          <a:xfrm>
            <a:off x="8505250" y="4488402"/>
            <a:ext cx="1699949" cy="510598"/>
            <a:chOff x="8718270" y="3152204"/>
            <a:chExt cx="2762610" cy="829780"/>
          </a:xfrm>
          <a:effectLst>
            <a:outerShdw blurRad="76200" dir="18900000" sy="23000" kx="-1200000" algn="bl" rotWithShape="0">
              <a:prstClr val="black">
                <a:alpha val="20000"/>
              </a:prstClr>
            </a:outerShdw>
          </a:effectLst>
        </p:grpSpPr>
        <p:grpSp>
          <p:nvGrpSpPr>
            <p:cNvPr id="57" name="Group 56"/>
            <p:cNvGrpSpPr/>
            <p:nvPr/>
          </p:nvGrpSpPr>
          <p:grpSpPr>
            <a:xfrm>
              <a:off x="8718270" y="3152204"/>
              <a:ext cx="2762610" cy="829780"/>
              <a:chOff x="8069942" y="-247775"/>
              <a:chExt cx="2762610" cy="829780"/>
            </a:xfrm>
          </p:grpSpPr>
          <p:sp>
            <p:nvSpPr>
              <p:cNvPr id="59" name="Rectangle 58"/>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60" name="Isosceles Triangle 59"/>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58" name="TextBox 57"/>
            <p:cNvSpPr txBox="1"/>
            <p:nvPr/>
          </p:nvSpPr>
          <p:spPr>
            <a:xfrm>
              <a:off x="8874018" y="3266409"/>
              <a:ext cx="2116937"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East Asia</a:t>
              </a:r>
            </a:p>
          </p:txBody>
        </p:sp>
      </p:grpSp>
      <p:sp>
        <p:nvSpPr>
          <p:cNvPr id="5" name="Rectangle 4"/>
          <p:cNvSpPr/>
          <p:nvPr/>
        </p:nvSpPr>
        <p:spPr>
          <a:xfrm>
            <a:off x="5485634" y="1901840"/>
            <a:ext cx="6092825" cy="684803"/>
          </a:xfrm>
          <a:prstGeom prst="rect">
            <a:avLst/>
          </a:prstGeom>
        </p:spPr>
        <p:txBody>
          <a:bodyPr>
            <a:spAutoFit/>
          </a:bodyPr>
          <a:lstStyle/>
          <a:p>
            <a:pPr lvl="0">
              <a:spcAft>
                <a:spcPts val="300"/>
              </a:spcAft>
            </a:pPr>
            <a:r>
              <a:rPr lang="en-US" sz="1800" dirty="0">
                <a:solidFill>
                  <a:srgbClr val="5F5F5F">
                    <a:alpha val="99000"/>
                  </a:srgbClr>
                </a:solidFill>
              </a:rPr>
              <a:t>70 Petabytes raw storage today</a:t>
            </a:r>
          </a:p>
          <a:p>
            <a:pPr lvl="0">
              <a:spcAft>
                <a:spcPts val="300"/>
              </a:spcAft>
            </a:pPr>
            <a:r>
              <a:rPr lang="en-US" sz="1800" dirty="0">
                <a:solidFill>
                  <a:srgbClr val="5F5F5F">
                    <a:alpha val="99000"/>
                  </a:srgbClr>
                </a:solidFill>
              </a:rPr>
              <a:t>Grows to &gt;200 Petabytes by start of 2012</a:t>
            </a:r>
          </a:p>
        </p:txBody>
      </p:sp>
      <p:grpSp>
        <p:nvGrpSpPr>
          <p:cNvPr id="46" name="Group 45"/>
          <p:cNvGrpSpPr/>
          <p:nvPr/>
        </p:nvGrpSpPr>
        <p:grpSpPr>
          <a:xfrm>
            <a:off x="1210434" y="3887592"/>
            <a:ext cx="698329" cy="510598"/>
            <a:chOff x="8718270" y="3152204"/>
            <a:chExt cx="1134864" cy="829780"/>
          </a:xfrm>
          <a:effectLst>
            <a:outerShdw blurRad="76200" dir="18900000" sy="23000" kx="-1200000" algn="bl" rotWithShape="0">
              <a:prstClr val="black">
                <a:alpha val="20000"/>
              </a:prstClr>
            </a:outerShdw>
          </a:effectLst>
        </p:grpSpPr>
        <p:grpSp>
          <p:nvGrpSpPr>
            <p:cNvPr id="48" name="Group 47"/>
            <p:cNvGrpSpPr/>
            <p:nvPr/>
          </p:nvGrpSpPr>
          <p:grpSpPr>
            <a:xfrm>
              <a:off x="8718270" y="3152204"/>
              <a:ext cx="1134864" cy="829780"/>
              <a:chOff x="8069942" y="-247775"/>
              <a:chExt cx="1134864" cy="829780"/>
            </a:xfrm>
          </p:grpSpPr>
          <p:sp>
            <p:nvSpPr>
              <p:cNvPr id="52" name="Rectangle 51"/>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53" name="Isosceles Triangle 52"/>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50" name="TextBox 49"/>
            <p:cNvSpPr txBox="1"/>
            <p:nvPr/>
          </p:nvSpPr>
          <p:spPr>
            <a:xfrm>
              <a:off x="8874018" y="3266409"/>
              <a:ext cx="924067"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West US</a:t>
              </a:r>
            </a:p>
          </p:txBody>
        </p:sp>
      </p:grpSp>
      <p:grpSp>
        <p:nvGrpSpPr>
          <p:cNvPr id="65" name="Group 64"/>
          <p:cNvGrpSpPr/>
          <p:nvPr/>
        </p:nvGrpSpPr>
        <p:grpSpPr>
          <a:xfrm>
            <a:off x="2682479" y="3956198"/>
            <a:ext cx="698329" cy="510598"/>
            <a:chOff x="8718270" y="3152204"/>
            <a:chExt cx="1134864"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1134864" cy="829780"/>
              <a:chOff x="8069942" y="-247775"/>
              <a:chExt cx="1134864" cy="829780"/>
            </a:xfrm>
          </p:grpSpPr>
          <p:sp>
            <p:nvSpPr>
              <p:cNvPr id="68" name="Rectangle 67"/>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67" name="TextBox 66"/>
            <p:cNvSpPr txBox="1"/>
            <p:nvPr/>
          </p:nvSpPr>
          <p:spPr>
            <a:xfrm>
              <a:off x="8874018" y="3266409"/>
              <a:ext cx="820595"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East US</a:t>
              </a:r>
            </a:p>
          </p:txBody>
        </p:sp>
      </p:grpSp>
    </p:spTree>
    <p:extLst>
      <p:ext uri="{BB962C8B-B14F-4D97-AF65-F5344CB8AC3E}">
        <p14:creationId xmlns:p14="http://schemas.microsoft.com/office/powerpoint/2010/main" val="343367469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886397"/>
          </a:xfrm>
        </p:spPr>
        <p:txBody>
          <a:bodyPr/>
          <a:lstStyle/>
          <a:p>
            <a:r>
              <a:rPr lang="en-US" sz="3200" dirty="0"/>
              <a:t>Compare Application E2E Latency to Storage Server Latency (</a:t>
            </a:r>
            <a:r>
              <a:rPr lang="en-US" sz="3200" dirty="0" err="1"/>
              <a:t>ms</a:t>
            </a:r>
            <a:r>
              <a:rPr lang="en-US" sz="3200" dirty="0"/>
              <a:t>)</a:t>
            </a:r>
            <a:br>
              <a:rPr lang="en-US" sz="3200" dirty="0"/>
            </a:br>
            <a:endParaRPr lang="en-US" sz="3200" dirty="0"/>
          </a:p>
        </p:txBody>
      </p:sp>
      <p:graphicFrame>
        <p:nvGraphicFramePr>
          <p:cNvPr id="4" name="Chart 3"/>
          <p:cNvGraphicFramePr>
            <a:graphicFrameLocks/>
          </p:cNvGraphicFramePr>
          <p:nvPr>
            <p:extLst>
              <p:ext uri="{D42A27DB-BD31-4B8C-83A1-F6EECF244321}">
                <p14:modId xmlns:p14="http://schemas.microsoft.com/office/powerpoint/2010/main" val="1345411831"/>
              </p:ext>
            </p:extLst>
          </p:nvPr>
        </p:nvGraphicFramePr>
        <p:xfrm>
          <a:off x="495300" y="1031082"/>
          <a:ext cx="11180763" cy="23899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1934167752"/>
              </p:ext>
            </p:extLst>
          </p:nvPr>
        </p:nvGraphicFramePr>
        <p:xfrm>
          <a:off x="517525" y="3836194"/>
          <a:ext cx="11158538" cy="238998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517569" y="4038600"/>
            <a:ext cx="443198" cy="1251857"/>
          </a:xfrm>
          <a:prstGeom prst="rect">
            <a:avLst/>
          </a:prstGeom>
          <a:noFill/>
        </p:spPr>
        <p:txBody>
          <a:bodyPr vert="vert270"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600" dirty="0" smtClean="0">
                <a:solidFill>
                  <a:schemeClr val="tx2">
                    <a:alpha val="99000"/>
                  </a:schemeClr>
                </a:solidFill>
              </a:rPr>
              <a:t>Total   </a:t>
            </a:r>
            <a:br>
              <a:rPr lang="en-US" sz="1600" dirty="0" smtClean="0">
                <a:solidFill>
                  <a:schemeClr val="tx2">
                    <a:alpha val="99000"/>
                  </a:schemeClr>
                </a:solidFill>
              </a:rPr>
            </a:br>
            <a:r>
              <a:rPr lang="en-US" sz="1600" dirty="0" smtClean="0">
                <a:solidFill>
                  <a:schemeClr val="tx2">
                    <a:alpha val="99000"/>
                  </a:schemeClr>
                </a:solidFill>
              </a:rPr>
              <a:t>Transactions</a:t>
            </a:r>
          </a:p>
        </p:txBody>
      </p:sp>
      <p:sp>
        <p:nvSpPr>
          <p:cNvPr id="7" name="Down Arrow 6"/>
          <p:cNvSpPr/>
          <p:nvPr/>
        </p:nvSpPr>
        <p:spPr bwMode="auto">
          <a:xfrm rot="10800000">
            <a:off x="4666690" y="4796780"/>
            <a:ext cx="661012" cy="1520327"/>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590984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 Causing the Issue</a:t>
            </a:r>
          </a:p>
        </p:txBody>
      </p:sp>
      <p:sp>
        <p:nvSpPr>
          <p:cNvPr id="3" name="Content Placeholder 5"/>
          <p:cNvSpPr txBox="1">
            <a:spLocks/>
          </p:cNvSpPr>
          <p:nvPr/>
        </p:nvSpPr>
        <p:spPr>
          <a:xfrm>
            <a:off x="519113" y="1212301"/>
            <a:ext cx="98332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400" spc="-100" dirty="0">
                <a:solidFill>
                  <a:schemeClr val="accent4">
                    <a:alpha val="99000"/>
                  </a:schemeClr>
                </a:solidFill>
                <a:latin typeface="Segoe UI Light" pitchFamily="34" charset="0"/>
              </a:rPr>
              <a:t>They then looked at their application performance counters and profiling to find</a:t>
            </a:r>
          </a:p>
          <a:p>
            <a:pPr marL="3175" lvl="1" indent="0">
              <a:spcBef>
                <a:spcPts val="600"/>
              </a:spcBef>
              <a:buNone/>
            </a:pPr>
            <a:r>
              <a:rPr lang="en-US" sz="2000" spc="-50" dirty="0"/>
              <a:t>High CPU utilization</a:t>
            </a:r>
          </a:p>
          <a:p>
            <a:pPr marL="3175" lvl="1" indent="0">
              <a:spcBef>
                <a:spcPts val="600"/>
              </a:spcBef>
              <a:buNone/>
            </a:pPr>
            <a:r>
              <a:rPr lang="en-US" sz="2000" spc="-50" dirty="0"/>
              <a:t>High Memory usage</a:t>
            </a:r>
          </a:p>
          <a:p>
            <a:pPr marL="3175" lvl="1" indent="0">
              <a:spcBef>
                <a:spcPts val="600"/>
              </a:spcBef>
              <a:buNone/>
            </a:pPr>
            <a:r>
              <a:rPr lang="en-US" sz="2000" spc="-50" dirty="0"/>
              <a:t>Frequent Garbage Collection cycles</a:t>
            </a:r>
          </a:p>
          <a:p>
            <a:pPr marL="3175" indent="0">
              <a:spcBef>
                <a:spcPts val="1200"/>
              </a:spcBef>
              <a:spcAft>
                <a:spcPts val="900"/>
              </a:spcAft>
              <a:buNone/>
            </a:pPr>
            <a:r>
              <a:rPr lang="en-US" sz="2400" spc="-100" dirty="0">
                <a:solidFill>
                  <a:schemeClr val="accent4">
                    <a:alpha val="99000"/>
                  </a:schemeClr>
                </a:solidFill>
                <a:latin typeface="Segoe UI Light" pitchFamily="34" charset="0"/>
              </a:rPr>
              <a:t>Reason for the difference between E2E latency and Server latency</a:t>
            </a:r>
          </a:p>
          <a:p>
            <a:pPr marL="3175" lvl="1" indent="0">
              <a:spcBef>
                <a:spcPts val="600"/>
              </a:spcBef>
              <a:buNone/>
            </a:pPr>
            <a:r>
              <a:rPr lang="en-US" sz="2000" spc="-50" dirty="0"/>
              <a:t>Took a long time for application to retrieve the results of a query</a:t>
            </a:r>
          </a:p>
          <a:p>
            <a:pPr marL="3175" indent="0">
              <a:spcBef>
                <a:spcPts val="1200"/>
              </a:spcBef>
              <a:buNone/>
            </a:pPr>
            <a:r>
              <a:rPr lang="en-US" sz="2400" spc="-100" dirty="0">
                <a:solidFill>
                  <a:schemeClr val="accent4">
                    <a:alpha val="99000"/>
                  </a:schemeClr>
                </a:solidFill>
                <a:latin typeface="Segoe UI Light" pitchFamily="34" charset="0"/>
              </a:rPr>
              <a:t>Their resolution was to</a:t>
            </a:r>
            <a:r>
              <a:rPr lang="en-US" sz="2400" spc="-100" dirty="0" smtClean="0">
                <a:solidFill>
                  <a:schemeClr val="accent4">
                    <a:alpha val="99000"/>
                  </a:schemeClr>
                </a:solidFill>
                <a:latin typeface="Segoe UI Light" pitchFamily="34" charset="0"/>
              </a:rPr>
              <a:t>:</a:t>
            </a:r>
          </a:p>
          <a:p>
            <a:pPr marL="3175" lvl="1" indent="0">
              <a:spcBef>
                <a:spcPts val="1200"/>
              </a:spcBef>
              <a:buNone/>
            </a:pPr>
            <a:r>
              <a:rPr lang="en-US" sz="2000" spc="-50" dirty="0"/>
              <a:t>Increase number of VM instances </a:t>
            </a:r>
          </a:p>
          <a:p>
            <a:pPr marL="3175" lvl="1" indent="0">
              <a:spcBef>
                <a:spcPts val="1200"/>
              </a:spcBef>
              <a:buNone/>
            </a:pPr>
            <a:r>
              <a:rPr lang="en-US" sz="2000" spc="-50" dirty="0"/>
              <a:t>Move to larger VM instances</a:t>
            </a:r>
          </a:p>
          <a:p>
            <a:pPr marL="3175" lvl="1" indent="0">
              <a:spcBef>
                <a:spcPts val="1200"/>
              </a:spcBef>
              <a:buNone/>
            </a:pPr>
            <a:r>
              <a:rPr lang="en-US" sz="2000" spc="-50" dirty="0"/>
              <a:t>Move to Server GC</a:t>
            </a:r>
          </a:p>
        </p:txBody>
      </p:sp>
      <p:sp>
        <p:nvSpPr>
          <p:cNvPr id="4" name="Freeform 80"/>
          <p:cNvSpPr>
            <a:spLocks noEditPoints="1"/>
          </p:cNvSpPr>
          <p:nvPr/>
        </p:nvSpPr>
        <p:spPr bwMode="black">
          <a:xfrm>
            <a:off x="9323613" y="3372164"/>
            <a:ext cx="2352450" cy="2854011"/>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31299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Summary</a:t>
            </a:r>
          </a:p>
        </p:txBody>
      </p:sp>
      <p:sp>
        <p:nvSpPr>
          <p:cNvPr id="3" name="Rectangle 2"/>
          <p:cNvSpPr/>
          <p:nvPr/>
        </p:nvSpPr>
        <p:spPr>
          <a:xfrm>
            <a:off x="517525" y="1446213"/>
            <a:ext cx="5447846" cy="47799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lvl="0">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Separate Namespace</a:t>
            </a:r>
          </a:p>
        </p:txBody>
      </p:sp>
      <p:sp>
        <p:nvSpPr>
          <p:cNvPr id="5" name="Rounded Rectangle 4"/>
          <p:cNvSpPr/>
          <p:nvPr/>
        </p:nvSpPr>
        <p:spPr bwMode="auto">
          <a:xfrm>
            <a:off x="665702" y="1986098"/>
            <a:ext cx="5201698" cy="1290502"/>
          </a:xfrm>
          <a:prstGeom prst="roundRect">
            <a:avLst>
              <a:gd name="adj" fmla="val 0"/>
            </a:avLst>
          </a:prstGeom>
          <a:solidFill>
            <a:schemeClr val="accent4"/>
          </a:solidFill>
          <a:ln w="9525" cap="flat" cmpd="sng" algn="ctr">
            <a:noFill/>
            <a:prstDash val="solid"/>
          </a:ln>
          <a:effectLst/>
        </p:spPr>
        <p:txBody>
          <a:bodyPr lIns="91440" tIns="91440" bIns="91440" rtlCol="0" anchor="t" anchorCtr="0"/>
          <a:lstStyle/>
          <a:p>
            <a:pPr marL="0" lvl="1" defTabSz="914023" fontAlgn="base">
              <a:lnSpc>
                <a:spcPct val="80000"/>
              </a:lnSpc>
              <a:spcBef>
                <a:spcPct val="0"/>
              </a:spcBef>
              <a:spcAft>
                <a:spcPct val="0"/>
              </a:spcAft>
              <a:buClr>
                <a:srgbClr val="FFC000"/>
              </a:buClr>
              <a:defRPr/>
            </a:pPr>
            <a:r>
              <a:rPr lang="en-US" kern="0" spc="-51" dirty="0" smtClean="0">
                <a:solidFill>
                  <a:srgbClr val="FFFFFF">
                    <a:alpha val="99000"/>
                  </a:srgbClr>
                </a:solidFill>
                <a:latin typeface="Segoe UI" pitchFamily="34" charset="0"/>
                <a:ea typeface="Segoe UI" pitchFamily="34" charset="0"/>
                <a:cs typeface="Segoe UI" pitchFamily="34" charset="0"/>
              </a:rPr>
              <a:t>Logs</a:t>
            </a: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rPr>
              <a:t>Stored as blobs in separate Blob Container in the storage account being monitored</a:t>
            </a:r>
          </a:p>
          <a:p>
            <a:pPr marL="0" lvl="2" defTabSz="914363">
              <a:lnSpc>
                <a:spcPct val="90000"/>
              </a:lnSpc>
              <a:spcBef>
                <a:spcPts val="600"/>
              </a:spcBef>
              <a:buSzPct val="80000"/>
            </a:pPr>
            <a:r>
              <a:rPr lang="en-US" sz="1600" u="sng" dirty="0">
                <a:solidFill>
                  <a:schemeClr val="bg1">
                    <a:alpha val="99000"/>
                  </a:schemeClr>
                </a:solidFill>
                <a:ea typeface="Segoe UI" pitchFamily="34" charset="0"/>
                <a:cs typeface="Segoe UI" pitchFamily="34" charset="0"/>
                <a:hlinkClick r:id="rId2"/>
              </a:rPr>
              <a:t>http://account.blob.core.windows.net/$logs/</a:t>
            </a:r>
            <a:r>
              <a:rPr lang="en-US" sz="1600" u="sng" dirty="0">
                <a:solidFill>
                  <a:schemeClr val="bg1">
                    <a:alpha val="99000"/>
                  </a:schemeClr>
                </a:solidFill>
                <a:ea typeface="Segoe UI" pitchFamily="34" charset="0"/>
                <a:cs typeface="Segoe UI" pitchFamily="34" charset="0"/>
              </a:rPr>
              <a:t> </a:t>
            </a:r>
          </a:p>
        </p:txBody>
      </p:sp>
      <p:sp>
        <p:nvSpPr>
          <p:cNvPr id="9" name="Rounded Rectangle 8"/>
          <p:cNvSpPr/>
          <p:nvPr/>
        </p:nvSpPr>
        <p:spPr bwMode="auto">
          <a:xfrm>
            <a:off x="665702" y="3395799"/>
            <a:ext cx="5201698" cy="1290502"/>
          </a:xfrm>
          <a:prstGeom prst="roundRect">
            <a:avLst>
              <a:gd name="adj" fmla="val 0"/>
            </a:avLst>
          </a:prstGeom>
          <a:solidFill>
            <a:schemeClr val="accent4"/>
          </a:solidFill>
          <a:ln w="9525" cap="flat" cmpd="sng" algn="ctr">
            <a:noFill/>
            <a:prstDash val="solid"/>
          </a:ln>
          <a:effectLst/>
        </p:spPr>
        <p:txBody>
          <a:bodyPr lIns="91440" tIns="91440" bIns="91440" rtlCol="0" anchor="t" anchorCtr="0"/>
          <a:lstStyle/>
          <a:p>
            <a:pPr marL="0" lvl="1" defTabSz="914023" fontAlgn="base">
              <a:lnSpc>
                <a:spcPct val="80000"/>
              </a:lnSpc>
              <a:spcBef>
                <a:spcPct val="0"/>
              </a:spcBef>
              <a:spcAft>
                <a:spcPct val="0"/>
              </a:spcAft>
              <a:buClr>
                <a:srgbClr val="FFC000"/>
              </a:buClr>
              <a:defRPr/>
            </a:pPr>
            <a:r>
              <a:rPr lang="en-US" kern="0" spc="-51" dirty="0" smtClean="0">
                <a:solidFill>
                  <a:srgbClr val="FFFFFF">
                    <a:alpha val="99000"/>
                  </a:srgbClr>
                </a:solidFill>
                <a:latin typeface="Segoe UI" pitchFamily="34" charset="0"/>
                <a:ea typeface="Segoe UI" pitchFamily="34" charset="0"/>
                <a:cs typeface="Segoe UI" pitchFamily="34" charset="0"/>
              </a:rPr>
              <a:t>Metrics</a:t>
            </a:r>
            <a:endParaRPr lang="en-US" kern="0" spc="-51" dirty="0">
              <a:solidFill>
                <a:srgbClr val="FFFFFF">
                  <a:alpha val="99000"/>
                </a:srgbClr>
              </a:solidFill>
              <a:latin typeface="Segoe UI" pitchFamily="34" charset="0"/>
              <a:ea typeface="Segoe UI" pitchFamily="34" charset="0"/>
              <a:cs typeface="Segoe UI" pitchFamily="34" charset="0"/>
            </a:endParaRP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rPr>
              <a:t>Stored as entities in a separate metrics Azure Tables in the storage account being monitored</a:t>
            </a: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hlinkClick r:id="rId3"/>
              </a:rPr>
              <a:t>http://account.table.core.windows.net/$Metrics</a:t>
            </a:r>
            <a:r>
              <a:rPr lang="en-US" sz="1600" dirty="0">
                <a:solidFill>
                  <a:schemeClr val="bg1">
                    <a:alpha val="99000"/>
                  </a:schemeClr>
                </a:solidFill>
                <a:ea typeface="Segoe UI" pitchFamily="34" charset="0"/>
                <a:cs typeface="Segoe UI" pitchFamily="34" charset="0"/>
              </a:rPr>
              <a:t>*</a:t>
            </a:r>
          </a:p>
        </p:txBody>
      </p:sp>
      <p:sp>
        <p:nvSpPr>
          <p:cNvPr id="10" name="Rounded Rectangle 9"/>
          <p:cNvSpPr/>
          <p:nvPr/>
        </p:nvSpPr>
        <p:spPr bwMode="auto">
          <a:xfrm>
            <a:off x="665702" y="4805499"/>
            <a:ext cx="5201698" cy="1290502"/>
          </a:xfrm>
          <a:prstGeom prst="roundRect">
            <a:avLst>
              <a:gd name="adj" fmla="val 0"/>
            </a:avLst>
          </a:prstGeom>
          <a:solidFill>
            <a:schemeClr val="accent4"/>
          </a:solidFill>
          <a:ln w="9525" cap="flat" cmpd="sng" algn="ctr">
            <a:noFill/>
            <a:prstDash val="solid"/>
          </a:ln>
          <a:effectLst/>
        </p:spPr>
        <p:txBody>
          <a:bodyPr lIns="91440" tIns="91440" bIns="91440" rtlCol="0" anchor="t" anchorCtr="0"/>
          <a:lstStyle/>
          <a:p>
            <a:pPr marL="0" lvl="1" defTabSz="914023" fontAlgn="base">
              <a:lnSpc>
                <a:spcPct val="80000"/>
              </a:lnSpc>
              <a:spcBef>
                <a:spcPct val="0"/>
              </a:spcBef>
              <a:spcAft>
                <a:spcPct val="0"/>
              </a:spcAft>
              <a:buClr>
                <a:srgbClr val="FFC000"/>
              </a:buClr>
              <a:defRPr/>
            </a:pPr>
            <a:r>
              <a:rPr lang="en-US" kern="0" spc="-51" dirty="0" smtClean="0">
                <a:solidFill>
                  <a:srgbClr val="FFFFFF">
                    <a:alpha val="99000"/>
                  </a:srgbClr>
                </a:solidFill>
                <a:latin typeface="Segoe UI" pitchFamily="34" charset="0"/>
                <a:ea typeface="Segoe UI" pitchFamily="34" charset="0"/>
                <a:cs typeface="Segoe UI" pitchFamily="34" charset="0"/>
              </a:rPr>
              <a:t>Isolation</a:t>
            </a:r>
            <a:endParaRPr lang="en-US" kern="0" spc="-51" dirty="0">
              <a:solidFill>
                <a:srgbClr val="FFFFFF">
                  <a:alpha val="99000"/>
                </a:srgbClr>
              </a:solidFill>
              <a:latin typeface="Segoe UI" pitchFamily="34" charset="0"/>
              <a:ea typeface="Segoe UI" pitchFamily="34" charset="0"/>
              <a:cs typeface="Segoe UI" pitchFamily="34" charset="0"/>
            </a:endParaRP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rPr>
              <a:t>$logs and $Metrics have separate resource limits and throttling from the rest of the </a:t>
            </a:r>
            <a:br>
              <a:rPr lang="en-US" sz="1600" dirty="0">
                <a:solidFill>
                  <a:schemeClr val="bg1">
                    <a:alpha val="99000"/>
                  </a:schemeClr>
                </a:solidFill>
                <a:ea typeface="Segoe UI" pitchFamily="34" charset="0"/>
                <a:cs typeface="Segoe UI" pitchFamily="34" charset="0"/>
              </a:rPr>
            </a:br>
            <a:r>
              <a:rPr lang="en-US" sz="1600" dirty="0">
                <a:solidFill>
                  <a:schemeClr val="bg1">
                    <a:alpha val="99000"/>
                  </a:schemeClr>
                </a:solidFill>
                <a:ea typeface="Segoe UI" pitchFamily="34" charset="0"/>
                <a:cs typeface="Segoe UI" pitchFamily="34" charset="0"/>
              </a:rPr>
              <a:t>storage account traffic</a:t>
            </a:r>
          </a:p>
        </p:txBody>
      </p:sp>
      <p:sp>
        <p:nvSpPr>
          <p:cNvPr id="11" name="Rectangle 10"/>
          <p:cNvSpPr/>
          <p:nvPr/>
        </p:nvSpPr>
        <p:spPr bwMode="auto">
          <a:xfrm>
            <a:off x="4201886" y="4307685"/>
            <a:ext cx="914400" cy="326570"/>
          </a:xfrm>
          <a:prstGeom prst="rect">
            <a:avLst/>
          </a:prstGeom>
          <a:noFill/>
          <a:ln w="41275">
            <a:solidFill>
              <a:schemeClr val="accent2">
                <a:alpha val="98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Rectangle 11"/>
          <p:cNvSpPr/>
          <p:nvPr/>
        </p:nvSpPr>
        <p:spPr bwMode="auto">
          <a:xfrm>
            <a:off x="4125687" y="2914314"/>
            <a:ext cx="707570" cy="326570"/>
          </a:xfrm>
          <a:prstGeom prst="rect">
            <a:avLst/>
          </a:prstGeom>
          <a:noFill/>
          <a:ln w="41275">
            <a:solidFill>
              <a:schemeClr val="accent2">
                <a:alpha val="98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Content Placeholder 5"/>
          <p:cNvSpPr txBox="1">
            <a:spLocks/>
          </p:cNvSpPr>
          <p:nvPr/>
        </p:nvSpPr>
        <p:spPr>
          <a:xfrm>
            <a:off x="6262461" y="1446213"/>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595959">
                    <a:alpha val="99000"/>
                  </a:srgbClr>
                </a:solidFill>
                <a:latin typeface="Segoe UI Light" pitchFamily="34" charset="0"/>
              </a:rPr>
              <a:t>Cost</a:t>
            </a:r>
          </a:p>
          <a:p>
            <a:pPr marL="3175" lvl="1" indent="0">
              <a:spcBef>
                <a:spcPts val="900"/>
              </a:spcBef>
              <a:buNone/>
            </a:pPr>
            <a:r>
              <a:rPr lang="en-US" sz="2000" spc="-50" dirty="0"/>
              <a:t>Capacity to keep the data</a:t>
            </a:r>
          </a:p>
          <a:p>
            <a:pPr marL="3175" lvl="1" indent="0">
              <a:spcBef>
                <a:spcPts val="900"/>
              </a:spcBef>
              <a:buNone/>
            </a:pPr>
            <a:r>
              <a:rPr lang="en-US" sz="2000" spc="-50" dirty="0"/>
              <a:t>Transactions for generating &amp; accessing </a:t>
            </a:r>
            <a:r>
              <a:rPr lang="en-US" sz="2000" spc="-50" dirty="0" smtClean="0"/>
              <a:t/>
            </a:r>
            <a:br>
              <a:rPr lang="en-US" sz="2000" spc="-50" dirty="0" smtClean="0"/>
            </a:br>
            <a:r>
              <a:rPr lang="en-US" sz="2000" spc="-50" dirty="0" smtClean="0"/>
              <a:t>analytics data</a:t>
            </a:r>
            <a:br>
              <a:rPr lang="en-US" sz="2000" spc="-50" dirty="0" smtClean="0"/>
            </a:br>
            <a:endParaRPr lang="en-US" sz="2000" spc="-50" dirty="0" smtClean="0"/>
          </a:p>
          <a:p>
            <a:pPr marL="3175" indent="0">
              <a:spcBef>
                <a:spcPts val="0"/>
              </a:spcBef>
              <a:spcAft>
                <a:spcPts val="900"/>
              </a:spcAft>
              <a:buNone/>
            </a:pPr>
            <a:r>
              <a:rPr lang="en-US" sz="2800" spc="-100" dirty="0">
                <a:solidFill>
                  <a:srgbClr val="595959">
                    <a:alpha val="99000"/>
                  </a:srgbClr>
                </a:solidFill>
                <a:latin typeface="Segoe UI Light" pitchFamily="34" charset="0"/>
              </a:rPr>
              <a:t>Can use retention policy on both logs and metrics in terms of days</a:t>
            </a:r>
          </a:p>
          <a:p>
            <a:pPr marL="3175" lvl="1" indent="0">
              <a:spcBef>
                <a:spcPts val="900"/>
              </a:spcBef>
              <a:buNone/>
            </a:pPr>
            <a:r>
              <a:rPr lang="en-US" sz="2000" spc="-50" dirty="0"/>
              <a:t>Deleting data via retention policy does not incur transaction cost</a:t>
            </a:r>
          </a:p>
        </p:txBody>
      </p:sp>
    </p:spTree>
    <p:extLst>
      <p:ext uri="{BB962C8B-B14F-4D97-AF65-F5344CB8AC3E}">
        <p14:creationId xmlns:p14="http://schemas.microsoft.com/office/powerpoint/2010/main" val="269331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grpId="1"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Geo-Replication</a:t>
            </a:r>
            <a:endParaRPr lang="en-US" dirty="0"/>
          </a:p>
        </p:txBody>
      </p:sp>
    </p:spTree>
    <p:extLst>
      <p:ext uri="{BB962C8B-B14F-4D97-AF65-F5344CB8AC3E}">
        <p14:creationId xmlns:p14="http://schemas.microsoft.com/office/powerpoint/2010/main" val="385705989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a:spLocks/>
          </p:cNvSpPr>
          <p:nvPr/>
        </p:nvSpPr>
        <p:spPr bwMode="auto">
          <a:xfrm>
            <a:off x="311342" y="4860826"/>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East Asia</a:t>
            </a:r>
          </a:p>
        </p:txBody>
      </p:sp>
      <p:sp>
        <p:nvSpPr>
          <p:cNvPr id="31" name="Freeform 8"/>
          <p:cNvSpPr>
            <a:spLocks/>
          </p:cNvSpPr>
          <p:nvPr/>
        </p:nvSpPr>
        <p:spPr bwMode="auto">
          <a:xfrm>
            <a:off x="3118176" y="4860826"/>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South East </a:t>
            </a:r>
            <a:r>
              <a:rPr lang="en-US" dirty="0" smtClean="0">
                <a:solidFill>
                  <a:schemeClr val="bg1">
                    <a:alpha val="99000"/>
                  </a:schemeClr>
                </a:solidFill>
              </a:rPr>
              <a:t>Asia</a:t>
            </a:r>
            <a:endParaRPr lang="en-US" dirty="0">
              <a:solidFill>
                <a:schemeClr val="bg1">
                  <a:alpha val="99000"/>
                </a:schemeClr>
              </a:solidFill>
            </a:endParaRPr>
          </a:p>
        </p:txBody>
      </p:sp>
      <p:sp>
        <p:nvSpPr>
          <p:cNvPr id="32" name="Freeform 8"/>
          <p:cNvSpPr>
            <a:spLocks/>
          </p:cNvSpPr>
          <p:nvPr/>
        </p:nvSpPr>
        <p:spPr bwMode="auto">
          <a:xfrm>
            <a:off x="5958470" y="5338634"/>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Europe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West</a:t>
            </a:r>
            <a:endParaRPr lang="en-US" dirty="0">
              <a:solidFill>
                <a:schemeClr val="bg1">
                  <a:alpha val="99000"/>
                </a:schemeClr>
              </a:solidFill>
            </a:endParaRPr>
          </a:p>
        </p:txBody>
      </p:sp>
      <p:sp>
        <p:nvSpPr>
          <p:cNvPr id="33" name="Freeform 8"/>
          <p:cNvSpPr>
            <a:spLocks/>
          </p:cNvSpPr>
          <p:nvPr/>
        </p:nvSpPr>
        <p:spPr bwMode="auto">
          <a:xfrm>
            <a:off x="5958470" y="3566720"/>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North Europe</a:t>
            </a:r>
          </a:p>
        </p:txBody>
      </p:sp>
      <p:sp>
        <p:nvSpPr>
          <p:cNvPr id="34" name="Freeform 8"/>
          <p:cNvSpPr>
            <a:spLocks/>
          </p:cNvSpPr>
          <p:nvPr/>
        </p:nvSpPr>
        <p:spPr bwMode="auto">
          <a:xfrm>
            <a:off x="9242319" y="5338634"/>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South Central US</a:t>
            </a:r>
          </a:p>
        </p:txBody>
      </p:sp>
      <p:sp>
        <p:nvSpPr>
          <p:cNvPr id="35" name="Freeform 8"/>
          <p:cNvSpPr>
            <a:spLocks/>
          </p:cNvSpPr>
          <p:nvPr/>
        </p:nvSpPr>
        <p:spPr bwMode="auto">
          <a:xfrm>
            <a:off x="9242319" y="3566720"/>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North Central US</a:t>
            </a:r>
          </a:p>
        </p:txBody>
      </p:sp>
      <p:sp>
        <p:nvSpPr>
          <p:cNvPr id="2" name="Title 1"/>
          <p:cNvSpPr>
            <a:spLocks noGrp="1"/>
          </p:cNvSpPr>
          <p:nvPr>
            <p:ph type="title"/>
          </p:nvPr>
        </p:nvSpPr>
        <p:spPr/>
        <p:txBody>
          <a:bodyPr/>
          <a:lstStyle/>
          <a:p>
            <a:r>
              <a:rPr lang="en-US" dirty="0" smtClean="0"/>
              <a:t>Geo-replication</a:t>
            </a:r>
            <a:endParaRPr lang="en-US" dirty="0"/>
          </a:p>
        </p:txBody>
      </p:sp>
      <p:sp>
        <p:nvSpPr>
          <p:cNvPr id="3" name="Content Placeholder 2"/>
          <p:cNvSpPr>
            <a:spLocks noGrp="1"/>
          </p:cNvSpPr>
          <p:nvPr>
            <p:ph type="body" sz="quarter" idx="10"/>
          </p:nvPr>
        </p:nvSpPr>
        <p:spPr>
          <a:xfrm>
            <a:off x="517525" y="1097870"/>
            <a:ext cx="11149012" cy="3356303"/>
          </a:xfrm>
        </p:spPr>
        <p:txBody>
          <a:bodyPr/>
          <a:lstStyle/>
          <a:p>
            <a:pPr>
              <a:spcBef>
                <a:spcPts val="900"/>
              </a:spcBef>
              <a:spcAft>
                <a:spcPts val="0"/>
              </a:spcAft>
            </a:pPr>
            <a:r>
              <a:rPr lang="en-US" sz="2800" dirty="0">
                <a:solidFill>
                  <a:srgbClr val="00B0F0">
                    <a:alpha val="99000"/>
                  </a:srgbClr>
                </a:solidFill>
              </a:rPr>
              <a:t>Data geo-replicated cross data centers 100s miles apart</a:t>
            </a:r>
          </a:p>
          <a:p>
            <a:pPr lvl="1">
              <a:spcBef>
                <a:spcPts val="900"/>
              </a:spcBef>
            </a:pPr>
            <a:r>
              <a:rPr lang="en-US" dirty="0"/>
              <a:t>Turned on right now for Blob and Table data (Queues will be in CY12)</a:t>
            </a:r>
          </a:p>
          <a:p>
            <a:pPr lvl="1">
              <a:spcBef>
                <a:spcPts val="900"/>
              </a:spcBef>
            </a:pPr>
            <a:r>
              <a:rPr lang="en-US" dirty="0"/>
              <a:t>Provide data durability in face of major data center disasters</a:t>
            </a:r>
          </a:p>
          <a:p>
            <a:pPr lvl="1">
              <a:spcBef>
                <a:spcPts val="900"/>
              </a:spcBef>
            </a:pPr>
            <a:r>
              <a:rPr lang="en-US" dirty="0"/>
              <a:t>Data only geo-replicated within regions</a:t>
            </a:r>
          </a:p>
          <a:p>
            <a:pPr>
              <a:spcBef>
                <a:spcPts val="900"/>
              </a:spcBef>
              <a:spcAft>
                <a:spcPts val="0"/>
              </a:spcAft>
            </a:pPr>
            <a:r>
              <a:rPr lang="en-US" sz="2800" dirty="0">
                <a:solidFill>
                  <a:srgbClr val="00B0F0">
                    <a:alpha val="99000"/>
                  </a:srgbClr>
                </a:solidFill>
              </a:rPr>
              <a:t>User chooses primary location during account creation</a:t>
            </a:r>
          </a:p>
          <a:p>
            <a:pPr lvl="1">
              <a:spcBef>
                <a:spcPts val="900"/>
              </a:spcBef>
            </a:pPr>
            <a:r>
              <a:rPr lang="en-US" dirty="0"/>
              <a:t>The other location in region is the secondary location</a:t>
            </a:r>
          </a:p>
          <a:p>
            <a:pPr>
              <a:spcBef>
                <a:spcPts val="900"/>
              </a:spcBef>
              <a:spcAft>
                <a:spcPts val="0"/>
              </a:spcAft>
            </a:pPr>
            <a:r>
              <a:rPr lang="en-US" sz="2800" dirty="0">
                <a:solidFill>
                  <a:srgbClr val="00B0F0">
                    <a:alpha val="99000"/>
                  </a:srgbClr>
                </a:solidFill>
              </a:rPr>
              <a:t>Asynchronous geo-replication</a:t>
            </a:r>
          </a:p>
          <a:p>
            <a:pPr lvl="1">
              <a:spcBef>
                <a:spcPts val="900"/>
              </a:spcBef>
            </a:pPr>
            <a:r>
              <a:rPr lang="en-US" dirty="0"/>
              <a:t>Off critical path of live requests</a:t>
            </a:r>
          </a:p>
        </p:txBody>
      </p:sp>
      <p:sp>
        <p:nvSpPr>
          <p:cNvPr id="21" name="Up-Down Arrow 20"/>
          <p:cNvSpPr/>
          <p:nvPr/>
        </p:nvSpPr>
        <p:spPr bwMode="auto">
          <a:xfrm>
            <a:off x="6615170" y="4854252"/>
            <a:ext cx="507269" cy="523592"/>
          </a:xfrm>
          <a:prstGeom prst="upDownArrow">
            <a:avLst>
              <a:gd name="adj1" fmla="val 50607"/>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2" name="TextBox 21"/>
          <p:cNvSpPr txBox="1"/>
          <p:nvPr/>
        </p:nvSpPr>
        <p:spPr>
          <a:xfrm>
            <a:off x="7253627" y="4963530"/>
            <a:ext cx="1575944" cy="276999"/>
          </a:xfrm>
          <a:prstGeom prst="rect">
            <a:avLst/>
          </a:prstGeom>
          <a:noFill/>
        </p:spPr>
        <p:txBody>
          <a:bodyPr wrap="none" lIns="0" tIns="0" rIns="0" bIns="0" rtlCol="0" anchor="ctr">
            <a:spAutoFit/>
          </a:bodyPr>
          <a:lstStyle>
            <a:defPPr>
              <a:defRPr lang="en-US"/>
            </a:defPPr>
            <a:lvl1pPr algn="ctr">
              <a:defRPr sz="1800">
                <a:solidFill>
                  <a:schemeClr val="tx2">
                    <a:alpha val="99000"/>
                  </a:schemeClr>
                </a:solidFill>
                <a:latin typeface="Segoe UI" pitchFamily="34" charset="0"/>
                <a:ea typeface="Segoe UI" pitchFamily="34" charset="0"/>
                <a:cs typeface="Segoe UI" pitchFamily="34" charset="0"/>
              </a:defRPr>
            </a:lvl1pPr>
          </a:lstStyle>
          <a:p>
            <a:r>
              <a:rPr lang="en-US" dirty="0"/>
              <a:t>Geo-replication</a:t>
            </a:r>
          </a:p>
        </p:txBody>
      </p:sp>
      <p:sp>
        <p:nvSpPr>
          <p:cNvPr id="25" name="Up-Down Arrow 24"/>
          <p:cNvSpPr/>
          <p:nvPr/>
        </p:nvSpPr>
        <p:spPr bwMode="auto">
          <a:xfrm>
            <a:off x="9899019" y="4854252"/>
            <a:ext cx="507269" cy="523592"/>
          </a:xfrm>
          <a:prstGeom prst="upDownArrow">
            <a:avLst>
              <a:gd name="adj1" fmla="val 50608"/>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6" name="TextBox 25"/>
          <p:cNvSpPr txBox="1"/>
          <p:nvPr/>
        </p:nvSpPr>
        <p:spPr>
          <a:xfrm>
            <a:off x="10489860" y="4963530"/>
            <a:ext cx="1575944" cy="276999"/>
          </a:xfrm>
          <a:prstGeom prst="rect">
            <a:avLst/>
          </a:prstGeom>
          <a:noFill/>
        </p:spPr>
        <p:txBody>
          <a:bodyPr wrap="none" lIns="0" tIns="0" rIns="0" bIns="0" rtlCol="0" anchor="ctr">
            <a:spAutoFit/>
          </a:bodyPr>
          <a:lstStyle>
            <a:defPPr>
              <a:defRPr lang="en-US"/>
            </a:defPPr>
            <a:lvl1pPr algn="ctr">
              <a:defRPr sz="1800">
                <a:solidFill>
                  <a:schemeClr val="tx2">
                    <a:alpha val="99000"/>
                  </a:schemeClr>
                </a:solidFill>
                <a:latin typeface="Segoe UI" pitchFamily="34" charset="0"/>
                <a:ea typeface="Segoe UI" pitchFamily="34" charset="0"/>
                <a:cs typeface="Segoe UI" pitchFamily="34" charset="0"/>
              </a:defRPr>
            </a:lvl1pPr>
          </a:lstStyle>
          <a:p>
            <a:r>
              <a:rPr lang="en-US" dirty="0"/>
              <a:t>Geo-replication</a:t>
            </a:r>
          </a:p>
        </p:txBody>
      </p:sp>
      <p:sp>
        <p:nvSpPr>
          <p:cNvPr id="29" name="Up-Down Arrow 28"/>
          <p:cNvSpPr/>
          <p:nvPr/>
        </p:nvSpPr>
        <p:spPr bwMode="auto">
          <a:xfrm rot="16200000">
            <a:off x="2409759" y="5271117"/>
            <a:ext cx="507269" cy="523592"/>
          </a:xfrm>
          <a:prstGeom prst="upDownArrow">
            <a:avLst>
              <a:gd name="adj1" fmla="val 50607"/>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0" name="TextBox 29"/>
          <p:cNvSpPr txBox="1"/>
          <p:nvPr/>
        </p:nvSpPr>
        <p:spPr>
          <a:xfrm>
            <a:off x="1900048" y="4672317"/>
            <a:ext cx="1575944" cy="276999"/>
          </a:xfrm>
          <a:prstGeom prst="rect">
            <a:avLst/>
          </a:prstGeom>
          <a:noFill/>
        </p:spPr>
        <p:txBody>
          <a:bodyPr wrap="none" lIns="0" tIns="0" rIns="0" bIns="0" rtlCol="0" anchor="ctr">
            <a:spAutoFit/>
          </a:bodyPr>
          <a:lstStyle/>
          <a:p>
            <a:pPr algn="ctr"/>
            <a:r>
              <a:rPr lang="en-US" sz="1800" dirty="0" smtClean="0">
                <a:solidFill>
                  <a:schemeClr val="tx2">
                    <a:alpha val="99000"/>
                  </a:schemeClr>
                </a:solidFill>
                <a:latin typeface="Segoe UI" pitchFamily="34" charset="0"/>
                <a:ea typeface="Segoe UI" pitchFamily="34" charset="0"/>
                <a:cs typeface="Segoe UI" pitchFamily="34" charset="0"/>
              </a:rPr>
              <a:t>Geo-replication</a:t>
            </a:r>
          </a:p>
        </p:txBody>
      </p:sp>
      <p:sp>
        <p:nvSpPr>
          <p:cNvPr id="16" name="Freeform 8"/>
          <p:cNvSpPr>
            <a:spLocks/>
          </p:cNvSpPr>
          <p:nvPr/>
        </p:nvSpPr>
        <p:spPr bwMode="auto">
          <a:xfrm>
            <a:off x="10302124" y="1450819"/>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smtClean="0">
                <a:solidFill>
                  <a:schemeClr val="bg1">
                    <a:alpha val="99000"/>
                  </a:schemeClr>
                </a:solidFill>
              </a:rPr>
              <a:t>East US</a:t>
            </a:r>
            <a:endParaRPr lang="en-US" dirty="0">
              <a:solidFill>
                <a:schemeClr val="bg1">
                  <a:alpha val="99000"/>
                </a:schemeClr>
              </a:solidFill>
            </a:endParaRPr>
          </a:p>
        </p:txBody>
      </p:sp>
      <p:sp>
        <p:nvSpPr>
          <p:cNvPr id="17" name="Freeform 8"/>
          <p:cNvSpPr>
            <a:spLocks/>
          </p:cNvSpPr>
          <p:nvPr/>
        </p:nvSpPr>
        <p:spPr bwMode="auto">
          <a:xfrm>
            <a:off x="7594718" y="1450819"/>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smtClean="0">
                <a:solidFill>
                  <a:schemeClr val="bg1">
                    <a:alpha val="99000"/>
                  </a:schemeClr>
                </a:solidFill>
              </a:rPr>
              <a:t>West US</a:t>
            </a:r>
            <a:endParaRPr lang="en-US" dirty="0">
              <a:solidFill>
                <a:schemeClr val="bg1">
                  <a:alpha val="99000"/>
                </a:schemeClr>
              </a:solidFill>
            </a:endParaRPr>
          </a:p>
        </p:txBody>
      </p:sp>
      <p:sp>
        <p:nvSpPr>
          <p:cNvPr id="18" name="Up-Down Arrow 17"/>
          <p:cNvSpPr/>
          <p:nvPr/>
        </p:nvSpPr>
        <p:spPr bwMode="auto">
          <a:xfrm rot="5400000">
            <a:off x="9622680" y="1808352"/>
            <a:ext cx="507269" cy="523592"/>
          </a:xfrm>
          <a:prstGeom prst="upDownArrow">
            <a:avLst>
              <a:gd name="adj1" fmla="val 50608"/>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9" name="TextBox 18"/>
          <p:cNvSpPr txBox="1"/>
          <p:nvPr/>
        </p:nvSpPr>
        <p:spPr>
          <a:xfrm>
            <a:off x="9236916" y="1312319"/>
            <a:ext cx="1575944" cy="276999"/>
          </a:xfrm>
          <a:prstGeom prst="rect">
            <a:avLst/>
          </a:prstGeom>
          <a:noFill/>
        </p:spPr>
        <p:txBody>
          <a:bodyPr wrap="none" lIns="0" tIns="0" rIns="0" bIns="0" rtlCol="0" anchor="ctr">
            <a:spAutoFit/>
          </a:bodyPr>
          <a:lstStyle>
            <a:defPPr>
              <a:defRPr lang="en-US"/>
            </a:defPPr>
            <a:lvl1pPr algn="ctr">
              <a:defRPr sz="1800">
                <a:solidFill>
                  <a:schemeClr val="tx2">
                    <a:alpha val="99000"/>
                  </a:schemeClr>
                </a:solidFill>
                <a:latin typeface="Segoe UI" pitchFamily="34" charset="0"/>
                <a:ea typeface="Segoe UI" pitchFamily="34" charset="0"/>
                <a:cs typeface="Segoe UI" pitchFamily="34" charset="0"/>
              </a:defRPr>
            </a:lvl1pPr>
          </a:lstStyle>
          <a:p>
            <a:r>
              <a:rPr lang="en-US" dirty="0"/>
              <a:t>Geo-replication</a:t>
            </a:r>
          </a:p>
        </p:txBody>
      </p:sp>
    </p:spTree>
    <p:extLst>
      <p:ext uri="{BB962C8B-B14F-4D97-AF65-F5344CB8AC3E}">
        <p14:creationId xmlns:p14="http://schemas.microsoft.com/office/powerpoint/2010/main" val="2728588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Effect transition="in" filter="fade">
                                      <p:cBhvr>
                                        <p:cTn id="50" dur="500"/>
                                        <p:tgtEl>
                                          <p:spTgt spid="2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Effect transition="in" filter="fade">
                                      <p:cBhvr>
                                        <p:cTn id="60" dur="500"/>
                                        <p:tgtEl>
                                          <p:spTgt spid="2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fade">
                                      <p:cBhvr>
                                        <p:cTn id="75" dur="500"/>
                                        <p:tgtEl>
                                          <p:spTgt spid="3">
                                            <p:txEl>
                                              <p:pRg st="4" end="4"/>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3">
                                            <p:txEl>
                                              <p:pRg st="5" end="5"/>
                                            </p:txEl>
                                          </p:spTgt>
                                        </p:tgtEl>
                                        <p:attrNameLst>
                                          <p:attrName>style.visibility</p:attrName>
                                        </p:attrNameLst>
                                      </p:cBhvr>
                                      <p:to>
                                        <p:strVal val="visible"/>
                                      </p:to>
                                    </p:set>
                                    <p:animEffect transition="in" filter="fade">
                                      <p:cBhvr>
                                        <p:cTn id="78" dur="500"/>
                                        <p:tgtEl>
                                          <p:spTgt spid="3">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Effect transition="in" filter="fade">
                                      <p:cBhvr>
                                        <p:cTn id="83" dur="500"/>
                                        <p:tgtEl>
                                          <p:spTgt spid="3">
                                            <p:txEl>
                                              <p:pRg st="6" end="6"/>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2" grpId="0" animBg="1"/>
      <p:bldP spid="33" grpId="0" animBg="1"/>
      <p:bldP spid="34" grpId="0" animBg="1"/>
      <p:bldP spid="35" grpId="0" animBg="1"/>
      <p:bldP spid="21" grpId="0" animBg="1"/>
      <p:bldP spid="22" grpId="0"/>
      <p:bldP spid="25" grpId="0" animBg="1"/>
      <p:bldP spid="26" grpId="0"/>
      <p:bldP spid="29" grpId="0" animBg="1"/>
      <p:bldP spid="30" grpId="0"/>
      <p:bldP spid="16" grpId="0" animBg="1"/>
      <p:bldP spid="17" grpId="0" animBg="1"/>
      <p:bldP spid="18" grpId="0" animBg="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Geo-replication</a:t>
            </a:r>
            <a:endParaRPr lang="en-US" dirty="0"/>
          </a:p>
        </p:txBody>
      </p:sp>
      <p:sp>
        <p:nvSpPr>
          <p:cNvPr id="3" name="Content Placeholder 2"/>
          <p:cNvSpPr>
            <a:spLocks noGrp="1"/>
          </p:cNvSpPr>
          <p:nvPr>
            <p:ph type="body" sz="quarter" idx="10"/>
          </p:nvPr>
        </p:nvSpPr>
        <p:spPr>
          <a:xfrm>
            <a:off x="517525" y="1446213"/>
            <a:ext cx="8822418" cy="4779962"/>
          </a:xfrm>
        </p:spPr>
        <p:txBody>
          <a:bodyPr>
            <a:normAutofit/>
          </a:bodyPr>
          <a:lstStyle/>
          <a:p>
            <a:pPr>
              <a:spcBef>
                <a:spcPts val="900"/>
              </a:spcBef>
              <a:spcAft>
                <a:spcPts val="0"/>
              </a:spcAft>
            </a:pPr>
            <a:r>
              <a:rPr lang="en-US" sz="3200" dirty="0">
                <a:solidFill>
                  <a:srgbClr val="00B0F0">
                    <a:alpha val="99000"/>
                  </a:srgbClr>
                </a:solidFill>
              </a:rPr>
              <a:t>Is there a cost for geo-replication?</a:t>
            </a:r>
          </a:p>
          <a:p>
            <a:pPr lvl="1">
              <a:spcBef>
                <a:spcPts val="1200"/>
              </a:spcBef>
            </a:pPr>
            <a:r>
              <a:rPr lang="en-US" dirty="0"/>
              <a:t>Geo-replication included in current price of Storage</a:t>
            </a:r>
          </a:p>
          <a:p>
            <a:pPr>
              <a:spcBef>
                <a:spcPts val="900"/>
              </a:spcBef>
              <a:spcAft>
                <a:spcPts val="0"/>
              </a:spcAft>
            </a:pPr>
            <a:r>
              <a:rPr lang="en-US" sz="3200" dirty="0">
                <a:solidFill>
                  <a:srgbClr val="00B0F0">
                    <a:alpha val="99000"/>
                  </a:srgbClr>
                </a:solidFill>
              </a:rPr>
              <a:t>Geo-replication is on by default for all storage accounts</a:t>
            </a:r>
          </a:p>
          <a:p>
            <a:pPr lvl="1">
              <a:spcBef>
                <a:spcPts val="900"/>
              </a:spcBef>
            </a:pPr>
            <a:r>
              <a:rPr lang="en-US" dirty="0"/>
              <a:t>Can turn off for whole storage account</a:t>
            </a:r>
          </a:p>
          <a:p>
            <a:pPr marL="0" lvl="1">
              <a:spcBef>
                <a:spcPts val="600"/>
              </a:spcBef>
              <a:spcAft>
                <a:spcPts val="900"/>
              </a:spcAft>
            </a:pPr>
            <a:r>
              <a:rPr lang="en-US" sz="1800" dirty="0"/>
              <a:t>Though no price savings if you turn it off</a:t>
            </a:r>
          </a:p>
          <a:p>
            <a:pPr lvl="1">
              <a:spcBef>
                <a:spcPts val="1200"/>
              </a:spcBef>
            </a:pPr>
            <a:r>
              <a:rPr lang="en-US" dirty="0"/>
              <a:t>To disable (turn off) geo-replication contact </a:t>
            </a:r>
            <a:r>
              <a:rPr lang="en-US" dirty="0" smtClean="0">
                <a:hlinkClick r:id="rId3"/>
              </a:rPr>
              <a:t>Microsoft </a:t>
            </a:r>
            <a:r>
              <a:rPr lang="en-US" dirty="0">
                <a:hlinkClick r:id="rId3"/>
              </a:rPr>
              <a:t>Windows Azure Support</a:t>
            </a:r>
            <a:endParaRPr lang="en-US" dirty="0"/>
          </a:p>
          <a:p>
            <a:pPr lvl="1">
              <a:spcBef>
                <a:spcPts val="1200"/>
              </a:spcBef>
            </a:pPr>
            <a:r>
              <a:rPr lang="en-US" dirty="0"/>
              <a:t>But note, if you turn geo-rep </a:t>
            </a:r>
            <a:r>
              <a:rPr lang="en-US" b="1" dirty="0"/>
              <a:t>off</a:t>
            </a:r>
            <a:r>
              <a:rPr lang="en-US" dirty="0"/>
              <a:t> and then back </a:t>
            </a:r>
            <a:r>
              <a:rPr lang="en-US" b="1" dirty="0"/>
              <a:t>on</a:t>
            </a:r>
          </a:p>
          <a:p>
            <a:pPr marL="0" lvl="1">
              <a:spcBef>
                <a:spcPts val="600"/>
              </a:spcBef>
              <a:spcAft>
                <a:spcPts val="900"/>
              </a:spcAft>
            </a:pPr>
            <a:r>
              <a:rPr lang="en-US" sz="1800" dirty="0"/>
              <a:t>Data transfer egress rates apply to re-bootstrap the data from primary to secondary data center. </a:t>
            </a:r>
            <a:r>
              <a:rPr lang="en-US" sz="1800" dirty="0" smtClean="0"/>
              <a:t>No </a:t>
            </a:r>
            <a:r>
              <a:rPr lang="en-US" sz="1800" dirty="0"/>
              <a:t>additional charge after the re-bootstrap is done</a:t>
            </a:r>
            <a:r>
              <a:rPr lang="en-US" sz="1800" dirty="0" smtClean="0"/>
              <a:t>.</a:t>
            </a:r>
            <a:endParaRPr lang="en-US" sz="1800" dirty="0"/>
          </a:p>
        </p:txBody>
      </p:sp>
      <p:sp>
        <p:nvSpPr>
          <p:cNvPr id="4" name="Freeform 81"/>
          <p:cNvSpPr>
            <a:spLocks noEditPoints="1"/>
          </p:cNvSpPr>
          <p:nvPr/>
        </p:nvSpPr>
        <p:spPr bwMode="black">
          <a:xfrm>
            <a:off x="9590314" y="4952976"/>
            <a:ext cx="2085749" cy="1273199"/>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756768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Arrow Connector 58"/>
          <p:cNvCxnSpPr>
            <a:stCxn id="32" idx="2"/>
          </p:cNvCxnSpPr>
          <p:nvPr/>
        </p:nvCxnSpPr>
        <p:spPr>
          <a:xfrm>
            <a:off x="1089234" y="1994063"/>
            <a:ext cx="8120080" cy="1148828"/>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5" idx="1"/>
          </p:cNvCxnSpPr>
          <p:nvPr/>
        </p:nvCxnSpPr>
        <p:spPr>
          <a:xfrm>
            <a:off x="1379268" y="1597962"/>
            <a:ext cx="4090576" cy="305451"/>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Freeform 8"/>
          <p:cNvSpPr>
            <a:spLocks/>
          </p:cNvSpPr>
          <p:nvPr/>
        </p:nvSpPr>
        <p:spPr bwMode="auto">
          <a:xfrm>
            <a:off x="1090584" y="3175173"/>
            <a:ext cx="2432844" cy="165514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North Central US</a:t>
            </a:r>
          </a:p>
        </p:txBody>
      </p:sp>
      <p:grpSp>
        <p:nvGrpSpPr>
          <p:cNvPr id="5" name="Group 4"/>
          <p:cNvGrpSpPr/>
          <p:nvPr/>
        </p:nvGrpSpPr>
        <p:grpSpPr>
          <a:xfrm>
            <a:off x="517525" y="1446213"/>
            <a:ext cx="914400" cy="914400"/>
            <a:chOff x="1798397" y="1382407"/>
            <a:chExt cx="914400" cy="914400"/>
          </a:xfrm>
        </p:grpSpPr>
        <p:sp>
          <p:nvSpPr>
            <p:cNvPr id="3" name="Rectangle 2"/>
            <p:cNvSpPr/>
            <p:nvPr/>
          </p:nvSpPr>
          <p:spPr bwMode="auto">
            <a:xfrm>
              <a:off x="1798397" y="1382407"/>
              <a:ext cx="91440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31" name="Group 30"/>
            <p:cNvGrpSpPr>
              <a:grpSpLocks noChangeAspect="1"/>
            </p:cNvGrpSpPr>
            <p:nvPr/>
          </p:nvGrpSpPr>
          <p:grpSpPr bwMode="black">
            <a:xfrm>
              <a:off x="2212518" y="1704829"/>
              <a:ext cx="447622" cy="269557"/>
              <a:chOff x="8843608" y="828600"/>
              <a:chExt cx="925448" cy="557448"/>
            </a:xfrm>
          </p:grpSpPr>
          <p:sp>
            <p:nvSpPr>
              <p:cNvPr id="32" name="Rectangle 31"/>
              <p:cNvSpPr/>
              <p:nvPr/>
            </p:nvSpPr>
            <p:spPr bwMode="black">
              <a:xfrm>
                <a:off x="8857595" y="835151"/>
                <a:ext cx="623646" cy="45963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grpSp>
            <p:nvGrpSpPr>
              <p:cNvPr id="33" name="Group 32"/>
              <p:cNvGrpSpPr/>
              <p:nvPr/>
            </p:nvGrpSpPr>
            <p:grpSpPr bwMode="black">
              <a:xfrm>
                <a:off x="8843608" y="828600"/>
                <a:ext cx="925448" cy="557448"/>
                <a:chOff x="863600" y="2393157"/>
                <a:chExt cx="876300" cy="527844"/>
              </a:xfrm>
              <a:solidFill>
                <a:schemeClr val="tx1"/>
              </a:solidFill>
            </p:grpSpPr>
            <p:sp>
              <p:nvSpPr>
                <p:cNvPr id="34" name="Freeform 33"/>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35"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3773" y="1448645"/>
              <a:ext cx="294926" cy="764621"/>
            </a:xfrm>
            <a:prstGeom prst="rect">
              <a:avLst/>
            </a:prstGeom>
          </p:spPr>
        </p:pic>
      </p:grpSp>
      <p:sp>
        <p:nvSpPr>
          <p:cNvPr id="15" name="Rectangle 14"/>
          <p:cNvSpPr/>
          <p:nvPr/>
        </p:nvSpPr>
        <p:spPr bwMode="auto">
          <a:xfrm>
            <a:off x="5469844" y="1446213"/>
            <a:ext cx="1219200" cy="914400"/>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defRPr/>
            </a:pPr>
            <a:r>
              <a:rPr lang="en-US" sz="1400" b="1" dirty="0" smtClean="0">
                <a:solidFill>
                  <a:schemeClr val="bg1">
                    <a:alpha val="99000"/>
                  </a:schemeClr>
                </a:solidFill>
              </a:rPr>
              <a:t>Azure</a:t>
            </a:r>
            <a:br>
              <a:rPr lang="en-US" sz="1400" b="1" dirty="0" smtClean="0">
                <a:solidFill>
                  <a:schemeClr val="bg1">
                    <a:alpha val="99000"/>
                  </a:schemeClr>
                </a:solidFill>
              </a:rPr>
            </a:br>
            <a:r>
              <a:rPr lang="en-US" sz="1400" b="1" dirty="0" smtClean="0">
                <a:solidFill>
                  <a:schemeClr val="bg1">
                    <a:alpha val="99000"/>
                  </a:schemeClr>
                </a:solidFill>
              </a:rPr>
              <a:t>DNS</a:t>
            </a:r>
          </a:p>
        </p:txBody>
      </p:sp>
      <p:sp>
        <p:nvSpPr>
          <p:cNvPr id="24" name="TextBox 23"/>
          <p:cNvSpPr txBox="1"/>
          <p:nvPr/>
        </p:nvSpPr>
        <p:spPr>
          <a:xfrm>
            <a:off x="517525" y="982297"/>
            <a:ext cx="4562275" cy="400110"/>
          </a:xfrm>
          <a:prstGeom prst="rect">
            <a:avLst/>
          </a:prstGeom>
          <a:noFill/>
        </p:spPr>
        <p:txBody>
          <a:bodyPr wrap="none" rtlCol="0">
            <a:spAutoFit/>
          </a:bodyPr>
          <a:lstStyle/>
          <a:p>
            <a:r>
              <a:rPr lang="en-US" sz="2000" dirty="0" smtClean="0">
                <a:solidFill>
                  <a:schemeClr val="tx2"/>
                </a:solidFill>
              </a:rPr>
              <a:t>http://account.blob.core.windows.net/ </a:t>
            </a:r>
            <a:endParaRPr lang="en-US" sz="2000" dirty="0">
              <a:solidFill>
                <a:schemeClr val="tx2"/>
              </a:solidFill>
            </a:endParaRPr>
          </a:p>
        </p:txBody>
      </p:sp>
      <p:sp>
        <p:nvSpPr>
          <p:cNvPr id="27" name="TextBox 26"/>
          <p:cNvSpPr txBox="1"/>
          <p:nvPr/>
        </p:nvSpPr>
        <p:spPr>
          <a:xfrm>
            <a:off x="1505018" y="1686286"/>
            <a:ext cx="1367362" cy="307777"/>
          </a:xfrm>
          <a:prstGeom prst="rect">
            <a:avLst/>
          </a:prstGeom>
          <a:noFill/>
        </p:spPr>
        <p:txBody>
          <a:bodyPr wrap="none" lIns="0" tIns="0" rIns="0" bIns="0" rtlCol="0">
            <a:spAutoFit/>
          </a:bodyPr>
          <a:lstStyle/>
          <a:p>
            <a:r>
              <a:rPr lang="en-US" sz="2000" dirty="0" smtClean="0">
                <a:solidFill>
                  <a:schemeClr val="tx2"/>
                </a:solidFill>
              </a:rPr>
              <a:t>DNS lookup</a:t>
            </a:r>
            <a:endParaRPr lang="en-US" sz="2000" dirty="0">
              <a:solidFill>
                <a:schemeClr val="tx2"/>
              </a:solidFill>
            </a:endParaRPr>
          </a:p>
        </p:txBody>
      </p:sp>
      <p:grpSp>
        <p:nvGrpSpPr>
          <p:cNvPr id="28" name="Group 63"/>
          <p:cNvGrpSpPr/>
          <p:nvPr/>
        </p:nvGrpSpPr>
        <p:grpSpPr>
          <a:xfrm>
            <a:off x="486588" y="2209800"/>
            <a:ext cx="1769169" cy="914400"/>
            <a:chOff x="487492" y="2209800"/>
            <a:chExt cx="1417508" cy="914400"/>
          </a:xfrm>
        </p:grpSpPr>
        <p:cxnSp>
          <p:nvCxnSpPr>
            <p:cNvPr id="29" name="Straight Arrow Connector 28"/>
            <p:cNvCxnSpPr/>
            <p:nvPr/>
          </p:nvCxnSpPr>
          <p:spPr>
            <a:xfrm rot="16200000" flipH="1">
              <a:off x="1104900" y="2324100"/>
              <a:ext cx="914400" cy="685800"/>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492" y="2406530"/>
              <a:ext cx="576684" cy="553998"/>
            </a:xfrm>
            <a:prstGeom prst="rect">
              <a:avLst/>
            </a:prstGeom>
            <a:noFill/>
          </p:spPr>
          <p:txBody>
            <a:bodyPr wrap="none" lIns="0" tIns="0" rIns="0" bIns="0" rtlCol="0">
              <a:spAutoFit/>
            </a:bodyPr>
            <a:lstStyle/>
            <a:p>
              <a:pPr>
                <a:lnSpc>
                  <a:spcPct val="90000"/>
                </a:lnSpc>
              </a:pPr>
              <a:r>
                <a:rPr lang="en-US" sz="2000" dirty="0" smtClean="0">
                  <a:solidFill>
                    <a:schemeClr val="tx2"/>
                  </a:solidFill>
                </a:rPr>
                <a:t>Data </a:t>
              </a:r>
              <a:br>
                <a:rPr lang="en-US" sz="2000" dirty="0" smtClean="0">
                  <a:solidFill>
                    <a:schemeClr val="tx2"/>
                  </a:solidFill>
                </a:rPr>
              </a:br>
              <a:r>
                <a:rPr lang="en-US" sz="2000" dirty="0" smtClean="0">
                  <a:solidFill>
                    <a:schemeClr val="tx2"/>
                  </a:solidFill>
                </a:rPr>
                <a:t>access</a:t>
              </a:r>
              <a:endParaRPr lang="en-US" sz="2000" dirty="0">
                <a:solidFill>
                  <a:schemeClr val="tx2"/>
                </a:solidFill>
              </a:endParaRPr>
            </a:p>
          </p:txBody>
        </p:sp>
      </p:grpSp>
      <p:graphicFrame>
        <p:nvGraphicFramePr>
          <p:cNvPr id="8" name="Table 7"/>
          <p:cNvGraphicFramePr>
            <a:graphicFrameLocks noGrp="1"/>
          </p:cNvGraphicFramePr>
          <p:nvPr>
            <p:extLst>
              <p:ext uri="{D42A27DB-BD31-4B8C-83A1-F6EECF244321}">
                <p14:modId xmlns:p14="http://schemas.microsoft.com/office/powerpoint/2010/main" val="519662583"/>
              </p:ext>
            </p:extLst>
          </p:nvPr>
        </p:nvGraphicFramePr>
        <p:xfrm>
          <a:off x="6939801" y="1446213"/>
          <a:ext cx="4736262" cy="914400"/>
        </p:xfrm>
        <a:graphic>
          <a:graphicData uri="http://schemas.openxmlformats.org/drawingml/2006/table">
            <a:tbl>
              <a:tblPr firstRow="1" bandRow="1">
                <a:tableStyleId>{5C22544A-7EE6-4342-B048-85BDC9FD1C3A}</a:tableStyleId>
              </a:tblPr>
              <a:tblGrid>
                <a:gridCol w="2368131"/>
                <a:gridCol w="2368131"/>
              </a:tblGrid>
              <a:tr h="392879">
                <a:tc>
                  <a:txBody>
                    <a:bodyPr/>
                    <a:lstStyle/>
                    <a:p>
                      <a:r>
                        <a:rPr lang="en-US" sz="1600" dirty="0" smtClean="0">
                          <a:solidFill>
                            <a:schemeClr val="bg1">
                              <a:alpha val="99000"/>
                            </a:schemeClr>
                          </a:solidFill>
                        </a:rPr>
                        <a:t>Hostname</a:t>
                      </a:r>
                      <a:endParaRPr lang="en-US" sz="1600" dirty="0">
                        <a:solidFill>
                          <a:schemeClr val="bg1">
                            <a:alpha val="99000"/>
                          </a:schemeClr>
                        </a:solidFill>
                      </a:endParaRPr>
                    </a:p>
                  </a:txBody>
                  <a:tcPr anchor="ctr">
                    <a:lnL w="12700" cap="flat" cmpd="sng" algn="ctr">
                      <a:solidFill>
                        <a:schemeClr val="accent2"/>
                      </a:solidFill>
                      <a:prstDash val="solid"/>
                      <a:round/>
                      <a:headEnd type="none" w="med" len="med"/>
                      <a:tailEnd type="none" w="med" len="med"/>
                    </a:lnL>
                    <a:lnR w="12700" cmpd="sng">
                      <a:noFill/>
                    </a:lnR>
                    <a:lnT w="12700"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tc>
                  <a:txBody>
                    <a:bodyPr/>
                    <a:lstStyle/>
                    <a:p>
                      <a:r>
                        <a:rPr lang="en-US" sz="1600" dirty="0" smtClean="0">
                          <a:solidFill>
                            <a:schemeClr val="bg1">
                              <a:alpha val="99000"/>
                            </a:schemeClr>
                          </a:solidFill>
                        </a:rPr>
                        <a:t>IP Address</a:t>
                      </a:r>
                      <a:endParaRPr lang="en-US" sz="1600" dirty="0">
                        <a:solidFill>
                          <a:schemeClr val="bg1">
                            <a:alpha val="99000"/>
                          </a:schemeClr>
                        </a:solidFill>
                      </a:endParaRPr>
                    </a:p>
                  </a:txBody>
                  <a:tcPr anchor="ctr">
                    <a:lnL w="12700" cmpd="sng">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tr>
              <a:tr h="521521">
                <a:tc>
                  <a:txBody>
                    <a:bodyPr/>
                    <a:lstStyle/>
                    <a:p>
                      <a:r>
                        <a:rPr lang="en-US" sz="1200" dirty="0" smtClean="0">
                          <a:solidFill>
                            <a:schemeClr val="tx2"/>
                          </a:solidFill>
                          <a:latin typeface="Segoe UI" pitchFamily="34" charset="0"/>
                          <a:ea typeface="Segoe UI" pitchFamily="34" charset="0"/>
                          <a:cs typeface="Segoe UI" pitchFamily="34" charset="0"/>
                        </a:rPr>
                        <a:t>account.blob.core.windows.net</a:t>
                      </a:r>
                      <a:endParaRPr lang="en-US" sz="1200" dirty="0">
                        <a:solidFill>
                          <a:schemeClr val="tx2"/>
                        </a:solidFill>
                        <a:latin typeface="Segoe UI" pitchFamily="34" charset="0"/>
                        <a:ea typeface="Segoe UI" pitchFamily="34" charset="0"/>
                        <a:cs typeface="Segoe U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r>
                        <a:rPr lang="en-US" sz="1200" kern="1200" dirty="0" smtClean="0">
                          <a:solidFill>
                            <a:schemeClr val="tx2"/>
                          </a:solidFill>
                          <a:latin typeface="Segoe UI" pitchFamily="34" charset="0"/>
                          <a:ea typeface="Segoe UI" pitchFamily="34" charset="0"/>
                          <a:cs typeface="Segoe UI" pitchFamily="34" charset="0"/>
                        </a:rPr>
                        <a:t>North Central US</a:t>
                      </a:r>
                      <a:endParaRPr lang="en-US" sz="1200" kern="1200" dirty="0">
                        <a:solidFill>
                          <a:schemeClr val="tx2"/>
                        </a:solidFill>
                        <a:latin typeface="Segoe UI" pitchFamily="34" charset="0"/>
                        <a:ea typeface="Segoe UI" pitchFamily="34" charset="0"/>
                        <a:cs typeface="Segoe UI"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Right Arrow 15"/>
          <p:cNvSpPr/>
          <p:nvPr/>
        </p:nvSpPr>
        <p:spPr bwMode="auto">
          <a:xfrm>
            <a:off x="5249024" y="2951994"/>
            <a:ext cx="1690777" cy="38179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Rectangle 17"/>
          <p:cNvSpPr/>
          <p:nvPr/>
        </p:nvSpPr>
        <p:spPr>
          <a:xfrm>
            <a:off x="5308368" y="3397722"/>
            <a:ext cx="1542153" cy="646331"/>
          </a:xfrm>
          <a:prstGeom prst="rect">
            <a:avLst/>
          </a:prstGeom>
          <a:noFill/>
        </p:spPr>
        <p:txBody>
          <a:bodyPr wrap="none" lIns="91440" tIns="45720" rIns="91440" bIns="45720">
            <a:spAutoFit/>
          </a:bodyPr>
          <a:lstStyle/>
          <a:p>
            <a:pPr algn="ctr"/>
            <a:r>
              <a:rPr lang="en-US" sz="3600" spc="-100" dirty="0">
                <a:solidFill>
                  <a:srgbClr val="00B0F0">
                    <a:alpha val="99000"/>
                  </a:srgbClr>
                </a:solidFill>
                <a:latin typeface="Segoe UI Light" pitchFamily="34" charset="0"/>
              </a:rPr>
              <a:t>Failover</a:t>
            </a:r>
          </a:p>
        </p:txBody>
      </p:sp>
      <p:sp>
        <p:nvSpPr>
          <p:cNvPr id="57" name="Multiply 56"/>
          <p:cNvSpPr/>
          <p:nvPr/>
        </p:nvSpPr>
        <p:spPr bwMode="auto">
          <a:xfrm>
            <a:off x="1916039" y="2668764"/>
            <a:ext cx="458232" cy="730526"/>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accent5"/>
              </a:solidFill>
            </a:endParaRPr>
          </a:p>
        </p:txBody>
      </p:sp>
      <p:sp>
        <p:nvSpPr>
          <p:cNvPr id="21" name="Up Arrow 20"/>
          <p:cNvSpPr/>
          <p:nvPr/>
        </p:nvSpPr>
        <p:spPr bwMode="auto">
          <a:xfrm>
            <a:off x="8598138" y="2405552"/>
            <a:ext cx="389650" cy="460703"/>
          </a:xfrm>
          <a:prstGeom prst="up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8" name="TextBox 57"/>
          <p:cNvSpPr txBox="1"/>
          <p:nvPr/>
        </p:nvSpPr>
        <p:spPr>
          <a:xfrm>
            <a:off x="8971533" y="2451237"/>
            <a:ext cx="1560491" cy="369332"/>
          </a:xfrm>
          <a:prstGeom prst="rect">
            <a:avLst/>
          </a:prstGeom>
          <a:noFill/>
        </p:spPr>
        <p:txBody>
          <a:bodyPr wrap="none" lIns="0" tIns="0" rIns="0" bIns="0" rtlCol="0">
            <a:spAutoFit/>
          </a:bodyPr>
          <a:lstStyle>
            <a:defPPr>
              <a:defRPr lang="en-US"/>
            </a:defPPr>
            <a:lvl1pPr algn="ctr">
              <a:defRPr spc="-100">
                <a:solidFill>
                  <a:srgbClr val="00B0F0">
                    <a:alpha val="99000"/>
                  </a:srgbClr>
                </a:solidFill>
              </a:defRPr>
            </a:lvl1pPr>
          </a:lstStyle>
          <a:p>
            <a:r>
              <a:rPr lang="en-US" dirty="0"/>
              <a:t>Update DNS</a:t>
            </a:r>
          </a:p>
        </p:txBody>
      </p:sp>
      <p:sp>
        <p:nvSpPr>
          <p:cNvPr id="22" name="TextBox 21"/>
          <p:cNvSpPr txBox="1"/>
          <p:nvPr/>
        </p:nvSpPr>
        <p:spPr>
          <a:xfrm>
            <a:off x="9414312" y="2016560"/>
            <a:ext cx="1614934" cy="184666"/>
          </a:xfrm>
          <a:prstGeom prst="rect">
            <a:avLst/>
          </a:prstGeom>
          <a:solidFill>
            <a:schemeClr val="bg1"/>
          </a:solidFill>
        </p:spPr>
        <p:txBody>
          <a:bodyPr wrap="square" lIns="0" tIns="0" rIns="0" bIns="0" rtlCol="0">
            <a:spAutoFit/>
          </a:bodyPr>
          <a:lstStyle/>
          <a:p>
            <a:pPr defTabSz="914363"/>
            <a:r>
              <a:rPr lang="en-US" sz="1200" dirty="0">
                <a:solidFill>
                  <a:schemeClr val="tx2"/>
                </a:solidFill>
                <a:latin typeface="Segoe UI" pitchFamily="34" charset="0"/>
                <a:ea typeface="Segoe UI" pitchFamily="34" charset="0"/>
                <a:cs typeface="Segoe UI" pitchFamily="34" charset="0"/>
              </a:rPr>
              <a:t>South Central US</a:t>
            </a:r>
          </a:p>
        </p:txBody>
      </p:sp>
      <p:sp>
        <p:nvSpPr>
          <p:cNvPr id="2" name="Title 1"/>
          <p:cNvSpPr>
            <a:spLocks noGrp="1"/>
          </p:cNvSpPr>
          <p:nvPr>
            <p:ph type="title"/>
          </p:nvPr>
        </p:nvSpPr>
        <p:spPr>
          <a:xfrm>
            <a:off x="519112" y="228600"/>
            <a:ext cx="11149013" cy="609398"/>
          </a:xfrm>
        </p:spPr>
        <p:txBody>
          <a:bodyPr/>
          <a:lstStyle/>
          <a:p>
            <a:r>
              <a:rPr lang="en-US" dirty="0" smtClean="0"/>
              <a:t>Geo-Failover</a:t>
            </a:r>
            <a:endParaRPr lang="en-US" dirty="0">
              <a:solidFill>
                <a:srgbClr val="FFFF00"/>
              </a:solidFill>
              <a:latin typeface="+mn-lt"/>
            </a:endParaRPr>
          </a:p>
        </p:txBody>
      </p:sp>
      <p:sp>
        <p:nvSpPr>
          <p:cNvPr id="66" name="Content Placeholder 2"/>
          <p:cNvSpPr>
            <a:spLocks noGrp="1"/>
          </p:cNvSpPr>
          <p:nvPr>
            <p:ph type="body" sz="quarter" idx="10"/>
          </p:nvPr>
        </p:nvSpPr>
        <p:spPr>
          <a:xfrm>
            <a:off x="500525" y="4887347"/>
            <a:ext cx="11167601" cy="1338828"/>
          </a:xfrm>
        </p:spPr>
        <p:txBody>
          <a:bodyPr anchor="b"/>
          <a:lstStyle/>
          <a:p>
            <a:pPr marL="0">
              <a:spcBef>
                <a:spcPts val="600"/>
              </a:spcBef>
              <a:spcAft>
                <a:spcPts val="0"/>
              </a:spcAft>
            </a:pPr>
            <a:r>
              <a:rPr lang="en-US" sz="2000" dirty="0">
                <a:solidFill>
                  <a:srgbClr val="595959">
                    <a:alpha val="99000"/>
                  </a:srgbClr>
                </a:solidFill>
                <a:latin typeface="+mn-lt"/>
              </a:rPr>
              <a:t>Existing URL works after failover</a:t>
            </a:r>
          </a:p>
          <a:p>
            <a:pPr marL="0">
              <a:spcBef>
                <a:spcPts val="600"/>
              </a:spcBef>
              <a:spcAft>
                <a:spcPts val="0"/>
              </a:spcAft>
            </a:pPr>
            <a:r>
              <a:rPr lang="en-US" sz="2000" dirty="0">
                <a:solidFill>
                  <a:srgbClr val="595959">
                    <a:alpha val="99000"/>
                  </a:srgbClr>
                </a:solidFill>
                <a:latin typeface="+mn-lt"/>
              </a:rPr>
              <a:t>Failover Trigger – failover would only be used if primary could not be recovered</a:t>
            </a:r>
          </a:p>
          <a:p>
            <a:pPr marL="0">
              <a:spcBef>
                <a:spcPts val="600"/>
              </a:spcBef>
              <a:spcAft>
                <a:spcPts val="0"/>
              </a:spcAft>
            </a:pPr>
            <a:r>
              <a:rPr lang="en-US" sz="2000" dirty="0">
                <a:solidFill>
                  <a:srgbClr val="595959">
                    <a:alpha val="99000"/>
                  </a:srgbClr>
                </a:solidFill>
                <a:latin typeface="+mn-lt"/>
              </a:rPr>
              <a:t>Asynchronous Geo-replication – may lose recent updates during failover</a:t>
            </a:r>
          </a:p>
          <a:p>
            <a:pPr marL="0">
              <a:spcBef>
                <a:spcPts val="600"/>
              </a:spcBef>
              <a:spcAft>
                <a:spcPts val="0"/>
              </a:spcAft>
            </a:pPr>
            <a:r>
              <a:rPr lang="en-US" sz="2000" dirty="0">
                <a:solidFill>
                  <a:srgbClr val="595959">
                    <a:alpha val="99000"/>
                  </a:srgbClr>
                </a:solidFill>
                <a:latin typeface="+mn-lt"/>
              </a:rPr>
              <a:t>Typically geo-replicate data within minutes, though no SLA guarantee</a:t>
            </a:r>
          </a:p>
        </p:txBody>
      </p:sp>
      <p:sp>
        <p:nvSpPr>
          <p:cNvPr id="62" name="Down Arrow 61"/>
          <p:cNvSpPr/>
          <p:nvPr/>
        </p:nvSpPr>
        <p:spPr bwMode="auto">
          <a:xfrm rot="16200000">
            <a:off x="5922735" y="3016142"/>
            <a:ext cx="343355" cy="2586301"/>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63" name="TextBox 62"/>
          <p:cNvSpPr txBox="1"/>
          <p:nvPr/>
        </p:nvSpPr>
        <p:spPr>
          <a:xfrm>
            <a:off x="5148993" y="4522536"/>
            <a:ext cx="1914755" cy="369332"/>
          </a:xfrm>
          <a:prstGeom prst="rect">
            <a:avLst/>
          </a:prstGeom>
          <a:noFill/>
        </p:spPr>
        <p:txBody>
          <a:bodyPr wrap="none" lIns="0" tIns="0" rIns="0" bIns="0" rtlCol="0">
            <a:spAutoFit/>
          </a:bodyPr>
          <a:lstStyle/>
          <a:p>
            <a:pPr algn="ctr"/>
            <a:r>
              <a:rPr lang="en-US" spc="-100" dirty="0">
                <a:solidFill>
                  <a:srgbClr val="00B0F0">
                    <a:alpha val="99000"/>
                  </a:srgbClr>
                </a:solidFill>
              </a:rPr>
              <a:t>Geo-replication</a:t>
            </a:r>
          </a:p>
        </p:txBody>
      </p:sp>
      <p:sp>
        <p:nvSpPr>
          <p:cNvPr id="23" name="Lightning Bolt 22"/>
          <p:cNvSpPr/>
          <p:nvPr/>
        </p:nvSpPr>
        <p:spPr bwMode="auto">
          <a:xfrm>
            <a:off x="1370430" y="3274020"/>
            <a:ext cx="1636539" cy="1424414"/>
          </a:xfrm>
          <a:prstGeom prst="lightningBolt">
            <a:avLst/>
          </a:prstGeom>
          <a:solidFill>
            <a:schemeClr val="accent5"/>
          </a:solidFill>
          <a:ln>
            <a:noFill/>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7" name="Freeform 8"/>
          <p:cNvSpPr>
            <a:spLocks/>
          </p:cNvSpPr>
          <p:nvPr/>
        </p:nvSpPr>
        <p:spPr bwMode="auto">
          <a:xfrm>
            <a:off x="8413647" y="3175173"/>
            <a:ext cx="2432844" cy="165514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South Central US</a:t>
            </a:r>
          </a:p>
        </p:txBody>
      </p:sp>
    </p:spTree>
    <p:extLst>
      <p:ext uri="{BB962C8B-B14F-4D97-AF65-F5344CB8AC3E}">
        <p14:creationId xmlns:p14="http://schemas.microsoft.com/office/powerpoint/2010/main" val="1328693571"/>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5" presetID="22" presetClass="entr" presetSubtype="8"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par>
                                <p:cTn id="46" presetID="42" presetClass="exit" presetSubtype="0" fill="hold" grpId="0" nodeType="withEffect">
                                  <p:stCondLst>
                                    <p:cond delay="0"/>
                                  </p:stCondLst>
                                  <p:childTnLst>
                                    <p:animEffect transition="out" filter="fade">
                                      <p:cBhvr>
                                        <p:cTn id="47" dur="1000"/>
                                        <p:tgtEl>
                                          <p:spTgt spid="62"/>
                                        </p:tgtEl>
                                      </p:cBhvr>
                                    </p:animEffect>
                                    <p:anim calcmode="lin" valueType="num">
                                      <p:cBhvr>
                                        <p:cTn id="48" dur="1000"/>
                                        <p:tgtEl>
                                          <p:spTgt spid="62"/>
                                        </p:tgtEl>
                                        <p:attrNameLst>
                                          <p:attrName>ppt_x</p:attrName>
                                        </p:attrNameLst>
                                      </p:cBhvr>
                                      <p:tavLst>
                                        <p:tav tm="0">
                                          <p:val>
                                            <p:strVal val="ppt_x"/>
                                          </p:val>
                                        </p:tav>
                                        <p:tav tm="100000">
                                          <p:val>
                                            <p:strVal val="ppt_x"/>
                                          </p:val>
                                        </p:tav>
                                      </p:tavLst>
                                    </p:anim>
                                    <p:anim calcmode="lin" valueType="num">
                                      <p:cBhvr>
                                        <p:cTn id="49" dur="1000"/>
                                        <p:tgtEl>
                                          <p:spTgt spid="62"/>
                                        </p:tgtEl>
                                        <p:attrNameLst>
                                          <p:attrName>ppt_y</p:attrName>
                                        </p:attrNameLst>
                                      </p:cBhvr>
                                      <p:tavLst>
                                        <p:tav tm="0">
                                          <p:val>
                                            <p:strVal val="ppt_y"/>
                                          </p:val>
                                        </p:tav>
                                        <p:tav tm="100000">
                                          <p:val>
                                            <p:strVal val="ppt_y+.1"/>
                                          </p:val>
                                        </p:tav>
                                      </p:tavLst>
                                    </p:anim>
                                    <p:set>
                                      <p:cBhvr>
                                        <p:cTn id="50" dur="1" fill="hold">
                                          <p:stCondLst>
                                            <p:cond delay="999"/>
                                          </p:stCondLst>
                                        </p:cTn>
                                        <p:tgtEl>
                                          <p:spTgt spid="62"/>
                                        </p:tgtEl>
                                        <p:attrNameLst>
                                          <p:attrName>style.visibility</p:attrName>
                                        </p:attrNameLst>
                                      </p:cBhvr>
                                      <p:to>
                                        <p:strVal val="hidden"/>
                                      </p:to>
                                    </p:set>
                                  </p:childTnLst>
                                </p:cTn>
                              </p:par>
                              <p:par>
                                <p:cTn id="51" presetID="42" presetClass="exit" presetSubtype="0" fill="hold" grpId="0" nodeType="withEffect">
                                  <p:stCondLst>
                                    <p:cond delay="0"/>
                                  </p:stCondLst>
                                  <p:childTnLst>
                                    <p:animEffect transition="out" filter="fade">
                                      <p:cBhvr>
                                        <p:cTn id="52" dur="1000"/>
                                        <p:tgtEl>
                                          <p:spTgt spid="63"/>
                                        </p:tgtEl>
                                      </p:cBhvr>
                                    </p:animEffect>
                                    <p:anim calcmode="lin" valueType="num">
                                      <p:cBhvr>
                                        <p:cTn id="53" dur="1000"/>
                                        <p:tgtEl>
                                          <p:spTgt spid="63"/>
                                        </p:tgtEl>
                                        <p:attrNameLst>
                                          <p:attrName>ppt_x</p:attrName>
                                        </p:attrNameLst>
                                      </p:cBhvr>
                                      <p:tavLst>
                                        <p:tav tm="0">
                                          <p:val>
                                            <p:strVal val="ppt_x"/>
                                          </p:val>
                                        </p:tav>
                                        <p:tav tm="100000">
                                          <p:val>
                                            <p:strVal val="ppt_x"/>
                                          </p:val>
                                        </p:tav>
                                      </p:tavLst>
                                    </p:anim>
                                    <p:anim calcmode="lin" valueType="num">
                                      <p:cBhvr>
                                        <p:cTn id="54" dur="1000"/>
                                        <p:tgtEl>
                                          <p:spTgt spid="63"/>
                                        </p:tgtEl>
                                        <p:attrNameLst>
                                          <p:attrName>ppt_y</p:attrName>
                                        </p:attrNameLst>
                                      </p:cBhvr>
                                      <p:tavLst>
                                        <p:tav tm="0">
                                          <p:val>
                                            <p:strVal val="ppt_y"/>
                                          </p:val>
                                        </p:tav>
                                        <p:tav tm="100000">
                                          <p:val>
                                            <p:strVal val="ppt_y+.1"/>
                                          </p:val>
                                        </p:tav>
                                      </p:tavLst>
                                    </p:anim>
                                    <p:set>
                                      <p:cBhvr>
                                        <p:cTn id="55" dur="1" fill="hold">
                                          <p:stCondLst>
                                            <p:cond delay="999"/>
                                          </p:stCondLst>
                                        </p:cTn>
                                        <p:tgtEl>
                                          <p:spTgt spid="6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7"/>
                                        </p:tgtEl>
                                      </p:cBhvr>
                                    </p:animEffect>
                                    <p:set>
                                      <p:cBhvr>
                                        <p:cTn id="64" dur="1" fill="hold">
                                          <p:stCondLst>
                                            <p:cond delay="499"/>
                                          </p:stCondLst>
                                        </p:cTn>
                                        <p:tgtEl>
                                          <p:spTgt spid="57"/>
                                        </p:tgtEl>
                                        <p:attrNameLst>
                                          <p:attrName>style.visibility</p:attrName>
                                        </p:attrNameLst>
                                      </p:cBhvr>
                                      <p:to>
                                        <p:strVal val="hidden"/>
                                      </p:to>
                                    </p:set>
                                  </p:childTnLst>
                                </p:cTn>
                              </p:par>
                              <p:par>
                                <p:cTn id="65" presetID="53" presetClass="entr" presetSubtype="16"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down)">
                                      <p:cBhvr>
                                        <p:cTn id="80" dur="500"/>
                                        <p:tgtEl>
                                          <p:spTgt spid="21"/>
                                        </p:tgtEl>
                                      </p:cBhvr>
                                    </p:animEffect>
                                  </p:childTnLst>
                                </p:cTn>
                              </p:par>
                            </p:childTnLst>
                          </p:cTn>
                        </p:par>
                        <p:par>
                          <p:cTn id="81" fill="hold">
                            <p:stCondLst>
                              <p:cond delay="500"/>
                            </p:stCondLst>
                            <p:childTnLst>
                              <p:par>
                                <p:cTn id="82" presetID="26" presetClass="emph" presetSubtype="0" fill="hold" nodeType="afterEffect">
                                  <p:stCondLst>
                                    <p:cond delay="0"/>
                                  </p:stCondLst>
                                  <p:childTnLst>
                                    <p:animEffect transition="out" filter="fade">
                                      <p:cBhvr>
                                        <p:cTn id="83" dur="500" tmFilter="0, 0; .2, .5; .8, .5; 1, 0"/>
                                        <p:tgtEl>
                                          <p:spTgt spid="8"/>
                                        </p:tgtEl>
                                      </p:cBhvr>
                                    </p:animEffect>
                                    <p:animScale>
                                      <p:cBhvr>
                                        <p:cTn id="84" dur="250" autoRev="1" fill="hold"/>
                                        <p:tgtEl>
                                          <p:spTgt spid="8"/>
                                        </p:tgtEl>
                                      </p:cBhvr>
                                      <p:by x="105000" y="105000"/>
                                    </p:animScale>
                                  </p:childTnLst>
                                </p:cTn>
                              </p:par>
                            </p:childTnLst>
                          </p:cTn>
                        </p:par>
                        <p:par>
                          <p:cTn id="85" fill="hold">
                            <p:stCondLst>
                              <p:cond delay="1000"/>
                            </p:stCondLst>
                            <p:childTnLst>
                              <p:par>
                                <p:cTn id="86" presetID="22" presetClass="entr" presetSubtype="8"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left)">
                                      <p:cBhvr>
                                        <p:cTn id="93" dur="500"/>
                                        <p:tgtEl>
                                          <p:spTgt spid="26"/>
                                        </p:tgtEl>
                                      </p:cBhvr>
                                    </p:animEffect>
                                  </p:childTnLst>
                                </p:cTn>
                              </p:par>
                              <p:par>
                                <p:cTn id="94" presetID="10" presetClass="exit" presetSubtype="0" fill="hold" nodeType="withEffect">
                                  <p:stCondLst>
                                    <p:cond delay="0"/>
                                  </p:stCondLst>
                                  <p:childTnLst>
                                    <p:animEffect transition="out" filter="fade">
                                      <p:cBhvr>
                                        <p:cTn id="95" dur="500"/>
                                        <p:tgtEl>
                                          <p:spTgt spid="28"/>
                                        </p:tgtEl>
                                      </p:cBhvr>
                                    </p:animEffect>
                                    <p:set>
                                      <p:cBhvr>
                                        <p:cTn id="96" dur="1" fill="hold">
                                          <p:stCondLst>
                                            <p:cond delay="499"/>
                                          </p:stCondLst>
                                        </p:cTn>
                                        <p:tgtEl>
                                          <p:spTgt spid="28"/>
                                        </p:tgtEl>
                                        <p:attrNameLst>
                                          <p:attrName>style.visibility</p:attrName>
                                        </p:attrNameLst>
                                      </p:cBhvr>
                                      <p:to>
                                        <p:strVal val="hidden"/>
                                      </p:to>
                                    </p:set>
                                  </p:childTnLst>
                                </p:cTn>
                              </p:par>
                              <p:par>
                                <p:cTn id="97" presetID="10" presetClass="entr" presetSubtype="0" fill="hold" grpId="1"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500"/>
                                        <p:tgtEl>
                                          <p:spTgt spid="2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wipe(left)">
                                      <p:cBhvr>
                                        <p:cTn id="104" dur="500"/>
                                        <p:tgtEl>
                                          <p:spTgt spid="59"/>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Effect transition="in" filter="fade">
                                      <p:cBhvr>
                                        <p:cTn id="109" dur="1000"/>
                                        <p:tgtEl>
                                          <p:spTgt spid="66">
                                            <p:txEl>
                                              <p:pRg st="0" end="0"/>
                                            </p:txEl>
                                          </p:spTgt>
                                        </p:tgtEl>
                                      </p:cBhvr>
                                    </p:animEffect>
                                    <p:anim calcmode="lin" valueType="num">
                                      <p:cBhvr>
                                        <p:cTn id="110"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11" dur="10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66">
                                            <p:txEl>
                                              <p:pRg st="1" end="1"/>
                                            </p:txEl>
                                          </p:spTgt>
                                        </p:tgtEl>
                                        <p:attrNameLst>
                                          <p:attrName>style.visibility</p:attrName>
                                        </p:attrNameLst>
                                      </p:cBhvr>
                                      <p:to>
                                        <p:strVal val="visible"/>
                                      </p:to>
                                    </p:set>
                                    <p:animEffect transition="in" filter="fade">
                                      <p:cBhvr>
                                        <p:cTn id="116" dur="1000"/>
                                        <p:tgtEl>
                                          <p:spTgt spid="66">
                                            <p:txEl>
                                              <p:pRg st="1" end="1"/>
                                            </p:txEl>
                                          </p:spTgt>
                                        </p:tgtEl>
                                      </p:cBhvr>
                                    </p:animEffect>
                                    <p:anim calcmode="lin" valueType="num">
                                      <p:cBhvr>
                                        <p:cTn id="117" dur="10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118" dur="1000" fill="hold"/>
                                        <p:tgtEl>
                                          <p:spTgt spid="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66">
                                            <p:txEl>
                                              <p:pRg st="2" end="2"/>
                                            </p:txEl>
                                          </p:spTgt>
                                        </p:tgtEl>
                                        <p:attrNameLst>
                                          <p:attrName>style.visibility</p:attrName>
                                        </p:attrNameLst>
                                      </p:cBhvr>
                                      <p:to>
                                        <p:strVal val="visible"/>
                                      </p:to>
                                    </p:set>
                                    <p:animEffect transition="in" filter="fade">
                                      <p:cBhvr>
                                        <p:cTn id="123" dur="1000"/>
                                        <p:tgtEl>
                                          <p:spTgt spid="66">
                                            <p:txEl>
                                              <p:pRg st="2" end="2"/>
                                            </p:txEl>
                                          </p:spTgt>
                                        </p:tgtEl>
                                      </p:cBhvr>
                                    </p:animEffect>
                                    <p:anim calcmode="lin" valueType="num">
                                      <p:cBhvr>
                                        <p:cTn id="124" dur="1000" fill="hold"/>
                                        <p:tgtEl>
                                          <p:spTgt spid="66">
                                            <p:txEl>
                                              <p:pRg st="2" end="2"/>
                                            </p:txEl>
                                          </p:spTgt>
                                        </p:tgtEl>
                                        <p:attrNameLst>
                                          <p:attrName>ppt_x</p:attrName>
                                        </p:attrNameLst>
                                      </p:cBhvr>
                                      <p:tavLst>
                                        <p:tav tm="0">
                                          <p:val>
                                            <p:strVal val="#ppt_x"/>
                                          </p:val>
                                        </p:tav>
                                        <p:tav tm="100000">
                                          <p:val>
                                            <p:strVal val="#ppt_x"/>
                                          </p:val>
                                        </p:tav>
                                      </p:tavLst>
                                    </p:anim>
                                    <p:anim calcmode="lin" valueType="num">
                                      <p:cBhvr>
                                        <p:cTn id="125" dur="1000" fill="hold"/>
                                        <p:tgtEl>
                                          <p:spTgt spid="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66">
                                            <p:txEl>
                                              <p:pRg st="3" end="3"/>
                                            </p:txEl>
                                          </p:spTgt>
                                        </p:tgtEl>
                                        <p:attrNameLst>
                                          <p:attrName>style.visibility</p:attrName>
                                        </p:attrNameLst>
                                      </p:cBhvr>
                                      <p:to>
                                        <p:strVal val="visible"/>
                                      </p:to>
                                    </p:set>
                                    <p:animEffect transition="in" filter="fade">
                                      <p:cBhvr>
                                        <p:cTn id="130" dur="1000"/>
                                        <p:tgtEl>
                                          <p:spTgt spid="66">
                                            <p:txEl>
                                              <p:pRg st="3" end="3"/>
                                            </p:txEl>
                                          </p:spTgt>
                                        </p:tgtEl>
                                      </p:cBhvr>
                                    </p:animEffect>
                                    <p:anim calcmode="lin" valueType="num">
                                      <p:cBhvr>
                                        <p:cTn id="131" dur="1000" fill="hold"/>
                                        <p:tgtEl>
                                          <p:spTgt spid="66">
                                            <p:txEl>
                                              <p:pRg st="3" end="3"/>
                                            </p:txEl>
                                          </p:spTgt>
                                        </p:tgtEl>
                                        <p:attrNameLst>
                                          <p:attrName>ppt_x</p:attrName>
                                        </p:attrNameLst>
                                      </p:cBhvr>
                                      <p:tavLst>
                                        <p:tav tm="0">
                                          <p:val>
                                            <p:strVal val="#ppt_x"/>
                                          </p:val>
                                        </p:tav>
                                        <p:tav tm="100000">
                                          <p:val>
                                            <p:strVal val="#ppt_x"/>
                                          </p:val>
                                        </p:tav>
                                      </p:tavLst>
                                    </p:anim>
                                    <p:anim calcmode="lin" valueType="num">
                                      <p:cBhvr>
                                        <p:cTn id="132" dur="1000" fill="hold"/>
                                        <p:tgtEl>
                                          <p:spTgt spid="6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7" grpId="0"/>
      <p:bldP spid="27" grpId="1"/>
      <p:bldP spid="16" grpId="0" animBg="1"/>
      <p:bldP spid="18" grpId="0"/>
      <p:bldP spid="57" grpId="0" animBg="1"/>
      <p:bldP spid="57" grpId="1" animBg="1"/>
      <p:bldP spid="21" grpId="0" animBg="1"/>
      <p:bldP spid="58" grpId="0"/>
      <p:bldP spid="22" grpId="0" animBg="1"/>
      <p:bldP spid="66" grpId="0" build="p"/>
      <p:bldP spid="62" grpId="0" animBg="1"/>
      <p:bldP spid="62" grpId="1" animBg="1"/>
      <p:bldP spid="63" grpId="0"/>
      <p:bldP spid="63" grpId="1"/>
      <p:bldP spid="23" grpId="0" animBg="1"/>
      <p:bldP spid="2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Windows Azure Storage </a:t>
            </a:r>
            <a:r>
              <a:rPr lang="en-US" dirty="0" smtClean="0"/>
              <a:t>Internals</a:t>
            </a:r>
            <a:endParaRPr lang="en-US" dirty="0"/>
          </a:p>
        </p:txBody>
      </p:sp>
    </p:spTree>
    <p:extLst>
      <p:ext uri="{BB962C8B-B14F-4D97-AF65-F5344CB8AC3E}">
        <p14:creationId xmlns:p14="http://schemas.microsoft.com/office/powerpoint/2010/main" val="32703445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Design Goals</a:t>
            </a:r>
          </a:p>
        </p:txBody>
      </p:sp>
      <p:sp>
        <p:nvSpPr>
          <p:cNvPr id="5" name="Rounded Rectangle 4"/>
          <p:cNvSpPr/>
          <p:nvPr/>
        </p:nvSpPr>
        <p:spPr bwMode="auto">
          <a:xfrm>
            <a:off x="517525" y="1446212"/>
            <a:ext cx="3566160" cy="2429101"/>
          </a:xfrm>
          <a:prstGeom prst="roundRect">
            <a:avLst>
              <a:gd name="adj" fmla="val 0"/>
            </a:avLst>
          </a:prstGeom>
          <a:noFill/>
          <a:ln w="9525" cap="flat" cmpd="sng" algn="ctr">
            <a:noFill/>
            <a:prstDash val="solid"/>
          </a:ln>
          <a:effectLst/>
        </p:spPr>
        <p:txBody>
          <a:bodyPr lIns="91440" bIns="91440" rtlCol="0" anchor="t" anchorCtr="0"/>
          <a:lstStyle/>
          <a:p>
            <a:pPr marL="0" lvl="1" defTabSz="914023" fontAlgn="base">
              <a:lnSpc>
                <a:spcPct val="80000"/>
              </a:lnSpc>
              <a:spcBef>
                <a:spcPct val="0"/>
              </a:spcBef>
              <a:spcAft>
                <a:spcPct val="0"/>
              </a:spcAft>
              <a:buClr>
                <a:srgbClr val="FFC000"/>
              </a:buClr>
              <a:defRPr/>
            </a:pPr>
            <a:r>
              <a:rPr lang="en-US" sz="2800" spc="-100" dirty="0">
                <a:solidFill>
                  <a:schemeClr val="bg1">
                    <a:alpha val="99000"/>
                  </a:schemeClr>
                </a:solidFill>
                <a:latin typeface="Segoe UI Light" pitchFamily="34" charset="0"/>
              </a:rPr>
              <a:t>Highly Available Storage </a:t>
            </a:r>
            <a:br>
              <a:rPr lang="en-US" sz="2800" spc="-100" dirty="0">
                <a:solidFill>
                  <a:schemeClr val="bg1">
                    <a:alpha val="99000"/>
                  </a:schemeClr>
                </a:solidFill>
                <a:latin typeface="Segoe UI Light" pitchFamily="34" charset="0"/>
              </a:rPr>
            </a:br>
            <a:r>
              <a:rPr lang="en-US" sz="2800" spc="-100" dirty="0">
                <a:solidFill>
                  <a:schemeClr val="bg1">
                    <a:alpha val="99000"/>
                  </a:schemeClr>
                </a:solidFill>
                <a:latin typeface="Segoe UI Light" pitchFamily="34" charset="0"/>
              </a:rPr>
              <a:t>with Strong Consistency</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Provide access to data in face of hardware failures</a:t>
            </a:r>
          </a:p>
        </p:txBody>
      </p:sp>
      <p:sp>
        <p:nvSpPr>
          <p:cNvPr id="14" name="Rounded Rectangle 13"/>
          <p:cNvSpPr/>
          <p:nvPr/>
        </p:nvSpPr>
        <p:spPr bwMode="auto">
          <a:xfrm>
            <a:off x="4313714" y="1446212"/>
            <a:ext cx="3566160" cy="2429101"/>
          </a:xfrm>
          <a:prstGeom prst="roundRect">
            <a:avLst>
              <a:gd name="adj" fmla="val 0"/>
            </a:avLst>
          </a:prstGeom>
          <a:noFill/>
          <a:ln w="9525" cap="flat" cmpd="sng" algn="ctr">
            <a:noFill/>
            <a:prstDash val="solid"/>
          </a:ln>
          <a:effectLst/>
        </p:spPr>
        <p:txBody>
          <a:bodyPr lIns="91440" bIns="91440" rtlCol="0" anchor="t" anchorCtr="0"/>
          <a:lstStyle/>
          <a:p>
            <a:pPr marL="0" lvl="1" defTabSz="914023" fontAlgn="base">
              <a:lnSpc>
                <a:spcPct val="80000"/>
              </a:lnSpc>
              <a:spcBef>
                <a:spcPct val="0"/>
              </a:spcBef>
              <a:spcAft>
                <a:spcPct val="0"/>
              </a:spcAft>
              <a:buClr>
                <a:srgbClr val="FFC000"/>
              </a:buClr>
              <a:defRPr/>
            </a:pPr>
            <a:r>
              <a:rPr lang="en-US" sz="2800" spc="-100" dirty="0">
                <a:solidFill>
                  <a:schemeClr val="bg1">
                    <a:alpha val="99000"/>
                  </a:schemeClr>
                </a:solidFill>
                <a:latin typeface="Segoe UI Light" pitchFamily="34" charset="0"/>
              </a:rPr>
              <a:t>Durability</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Replicate data several times within and across data centers</a:t>
            </a:r>
          </a:p>
        </p:txBody>
      </p:sp>
      <p:sp>
        <p:nvSpPr>
          <p:cNvPr id="15" name="Rounded Rectangle 14"/>
          <p:cNvSpPr/>
          <p:nvPr/>
        </p:nvSpPr>
        <p:spPr bwMode="auto">
          <a:xfrm>
            <a:off x="8109903" y="1446212"/>
            <a:ext cx="3566160" cy="2429101"/>
          </a:xfrm>
          <a:prstGeom prst="roundRect">
            <a:avLst>
              <a:gd name="adj" fmla="val 0"/>
            </a:avLst>
          </a:prstGeom>
          <a:noFill/>
          <a:ln w="9525" cap="flat" cmpd="sng" algn="ctr">
            <a:noFill/>
            <a:prstDash val="solid"/>
          </a:ln>
          <a:effectLst/>
        </p:spPr>
        <p:txBody>
          <a:bodyPr lIns="91440" bIns="91440" rtlCol="0" anchor="t" anchorCtr="0"/>
          <a:lstStyle/>
          <a:p>
            <a:pPr marL="0" lvl="1" defTabSz="914023" fontAlgn="base">
              <a:lnSpc>
                <a:spcPct val="80000"/>
              </a:lnSpc>
              <a:spcBef>
                <a:spcPct val="0"/>
              </a:spcBef>
              <a:spcAft>
                <a:spcPct val="0"/>
              </a:spcAft>
              <a:buClr>
                <a:srgbClr val="FFC000"/>
              </a:buClr>
              <a:defRPr/>
            </a:pPr>
            <a:r>
              <a:rPr lang="en-US" sz="2800" spc="-100" dirty="0">
                <a:solidFill>
                  <a:schemeClr val="bg1">
                    <a:alpha val="99000"/>
                  </a:schemeClr>
                </a:solidFill>
                <a:latin typeface="Segoe UI Light" pitchFamily="34" charset="0"/>
              </a:rPr>
              <a:t>Scalability</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Need to scale to </a:t>
            </a:r>
            <a:r>
              <a:rPr lang="en-US" sz="1600" dirty="0" err="1">
                <a:solidFill>
                  <a:schemeClr val="bg1"/>
                </a:solidFill>
                <a:ea typeface="Segoe UI" pitchFamily="34" charset="0"/>
                <a:cs typeface="Segoe UI" pitchFamily="34" charset="0"/>
              </a:rPr>
              <a:t>exabytes</a:t>
            </a:r>
            <a:r>
              <a:rPr lang="en-US" sz="1600" dirty="0">
                <a:solidFill>
                  <a:schemeClr val="bg1"/>
                </a:solidFill>
                <a:ea typeface="Segoe UI" pitchFamily="34" charset="0"/>
                <a:cs typeface="Segoe UI" pitchFamily="34" charset="0"/>
              </a:rPr>
              <a:t> and beyond</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Automatically load balance data to meet peak traffic demands </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Provide a global namespace to access data around the world</a:t>
            </a:r>
          </a:p>
        </p:txBody>
      </p:sp>
      <p:sp>
        <p:nvSpPr>
          <p:cNvPr id="16" name="Content Placeholder 2"/>
          <p:cNvSpPr txBox="1">
            <a:spLocks/>
          </p:cNvSpPr>
          <p:nvPr/>
        </p:nvSpPr>
        <p:spPr>
          <a:xfrm>
            <a:off x="517525" y="4232957"/>
            <a:ext cx="11158538" cy="1561788"/>
          </a:xfrm>
          <a:prstGeom prst="rect">
            <a:avLst/>
          </a:prstGeom>
        </p:spPr>
        <p:txBody>
          <a:bodyPr>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900"/>
              </a:spcBef>
              <a:buNone/>
            </a:pPr>
            <a:r>
              <a:rPr lang="en-US" sz="2400" spc="-100" dirty="0">
                <a:solidFill>
                  <a:schemeClr val="bg1">
                    <a:alpha val="99000"/>
                  </a:schemeClr>
                </a:solidFill>
                <a:latin typeface="Segoe UI Light" pitchFamily="34" charset="0"/>
              </a:rPr>
              <a:t>Additional details can be found in this white paper:</a:t>
            </a:r>
          </a:p>
          <a:p>
            <a:pPr marL="3175" lvl="1" indent="0">
              <a:spcBef>
                <a:spcPts val="1200"/>
              </a:spcBef>
              <a:buNone/>
            </a:pPr>
            <a:r>
              <a:rPr lang="en-US" sz="1800" spc="-50" dirty="0">
                <a:solidFill>
                  <a:schemeClr val="bg1"/>
                </a:solidFill>
              </a:rPr>
              <a:t>“Windows Azure Storage: A Highly Available Cloud Storage Service with Strong Consistency”, </a:t>
            </a:r>
            <a:r>
              <a:rPr lang="en-US" sz="1800" spc="-50" dirty="0" smtClean="0">
                <a:solidFill>
                  <a:schemeClr val="bg1"/>
                </a:solidFill>
              </a:rPr>
              <a:t/>
            </a:r>
            <a:br>
              <a:rPr lang="en-US" sz="1800" spc="-50" dirty="0" smtClean="0">
                <a:solidFill>
                  <a:schemeClr val="bg1"/>
                </a:solidFill>
              </a:rPr>
            </a:br>
            <a:r>
              <a:rPr lang="en-US" sz="1800" spc="-50" dirty="0" smtClean="0">
                <a:solidFill>
                  <a:schemeClr val="bg1"/>
                </a:solidFill>
              </a:rPr>
              <a:t> </a:t>
            </a:r>
            <a:r>
              <a:rPr lang="en-US" sz="1800" spc="-50" dirty="0">
                <a:solidFill>
                  <a:schemeClr val="bg1"/>
                </a:solidFill>
              </a:rPr>
              <a:t>ACM Symposium on Operating System Principals (SOSP), Oct. 2011</a:t>
            </a:r>
          </a:p>
          <a:p>
            <a:pPr marL="3175" lvl="1" indent="0">
              <a:spcBef>
                <a:spcPts val="1200"/>
              </a:spcBef>
              <a:buNone/>
            </a:pPr>
            <a:r>
              <a:rPr lang="en-US" sz="1800" spc="-50" dirty="0">
                <a:solidFill>
                  <a:schemeClr val="bg1"/>
                </a:solidFill>
                <a:hlinkClick r:id="rId2"/>
              </a:rPr>
              <a:t>http://go.microsoft.com/fwlink/?LinkID=234565</a:t>
            </a:r>
            <a:endParaRPr lang="en-US" sz="1800" spc="-50" dirty="0">
              <a:solidFill>
                <a:schemeClr val="bg1"/>
              </a:solidFill>
            </a:endParaRPr>
          </a:p>
        </p:txBody>
      </p:sp>
    </p:spTree>
    <p:extLst>
      <p:ext uri="{BB962C8B-B14F-4D97-AF65-F5344CB8AC3E}">
        <p14:creationId xmlns:p14="http://schemas.microsoft.com/office/powerpoint/2010/main" val="336875697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Windows Azure Storage Stamps</a:t>
            </a:r>
            <a:endParaRPr lang="en-US" dirty="0">
              <a:gradFill flip="none" rotWithShape="1">
                <a:gsLst>
                  <a:gs pos="5417">
                    <a:schemeClr val="tx2"/>
                  </a:gs>
                  <a:gs pos="98000">
                    <a:schemeClr val="tx2"/>
                  </a:gs>
                </a:gsLst>
                <a:lin ang="5400000" scaled="0"/>
                <a:tileRect/>
              </a:gradFill>
              <a:latin typeface="+mn-lt"/>
            </a:endParaRPr>
          </a:p>
        </p:txBody>
      </p:sp>
      <p:sp>
        <p:nvSpPr>
          <p:cNvPr id="4" name="Rectangle 3"/>
          <p:cNvSpPr/>
          <p:nvPr/>
        </p:nvSpPr>
        <p:spPr bwMode="auto">
          <a:xfrm>
            <a:off x="685800" y="2950020"/>
            <a:ext cx="3276599" cy="3262312"/>
          </a:xfrm>
          <a:prstGeom prst="rect">
            <a:avLst/>
          </a:prstGeom>
          <a:solidFill>
            <a:srgbClr val="8CC600"/>
          </a:solidFill>
          <a:ln w="25400" cap="flat" cmpd="sng" algn="ctr">
            <a:noFill/>
            <a:prstDash val="sysDot"/>
            <a:round/>
            <a:headEnd type="none" w="med" len="med"/>
            <a:tailEnd type="none" w="med" len="med"/>
          </a:ln>
          <a:effectLst/>
        </p:spPr>
        <p:txBody>
          <a:bodyPr anchor="b"/>
          <a:lstStyle/>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r>
              <a:rPr lang="en-US" sz="2000" b="1" dirty="0" smtClean="0">
                <a:solidFill>
                  <a:srgbClr val="FFFFFF"/>
                </a:solidFill>
              </a:rPr>
              <a:t>Storage Stamp</a:t>
            </a:r>
            <a:endParaRPr lang="en-US" sz="2000" b="1" dirty="0">
              <a:solidFill>
                <a:srgbClr val="FFFFFF"/>
              </a:solidFill>
            </a:endParaRPr>
          </a:p>
        </p:txBody>
      </p:sp>
      <p:sp>
        <p:nvSpPr>
          <p:cNvPr id="7" name="Rectangle 6"/>
          <p:cNvSpPr/>
          <p:nvPr/>
        </p:nvSpPr>
        <p:spPr>
          <a:xfrm>
            <a:off x="1752599" y="2797620"/>
            <a:ext cx="1143000" cy="381000"/>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LB</a:t>
            </a:r>
          </a:p>
        </p:txBody>
      </p:sp>
      <p:cxnSp>
        <p:nvCxnSpPr>
          <p:cNvPr id="9" name="Straight Arrow Connector 8"/>
          <p:cNvCxnSpPr/>
          <p:nvPr/>
        </p:nvCxnSpPr>
        <p:spPr>
          <a:xfrm rot="5400000">
            <a:off x="2133996" y="336912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2133996" y="413112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564832" y="2045489"/>
            <a:ext cx="1917228" cy="879255"/>
            <a:chOff x="4213893" y="2382514"/>
            <a:chExt cx="1192970" cy="879255"/>
          </a:xfrm>
        </p:grpSpPr>
        <p:cxnSp>
          <p:nvCxnSpPr>
            <p:cNvPr id="11" name="Straight Connector 10"/>
            <p:cNvCxnSpPr/>
            <p:nvPr/>
          </p:nvCxnSpPr>
          <p:spPr>
            <a:xfrm flipH="1">
              <a:off x="4213893" y="2394427"/>
              <a:ext cx="1192970" cy="0"/>
            </a:xfrm>
            <a:prstGeom prst="line">
              <a:avLst/>
            </a:prstGeom>
            <a:ln w="38100">
              <a:solidFill>
                <a:schemeClr val="tx2"/>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20920" y="2382514"/>
              <a:ext cx="0" cy="879255"/>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bwMode="auto">
          <a:xfrm>
            <a:off x="5482064" y="1686183"/>
            <a:ext cx="1219200" cy="786741"/>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400" b="1" dirty="0">
                <a:solidFill>
                  <a:schemeClr val="bg1">
                    <a:alpha val="99000"/>
                  </a:schemeClr>
                </a:solidFill>
              </a:rPr>
              <a:t>Storage</a:t>
            </a:r>
          </a:p>
          <a:p>
            <a:pPr algn="ctr"/>
            <a:r>
              <a:rPr lang="en-US" sz="1400" b="1" dirty="0">
                <a:solidFill>
                  <a:schemeClr val="bg1">
                    <a:alpha val="99000"/>
                  </a:schemeClr>
                </a:solidFill>
              </a:rPr>
              <a:t>Location </a:t>
            </a:r>
          </a:p>
          <a:p>
            <a:pPr algn="ctr"/>
            <a:r>
              <a:rPr lang="en-US" sz="1400" b="1" dirty="0">
                <a:solidFill>
                  <a:schemeClr val="bg1">
                    <a:alpha val="99000"/>
                  </a:schemeClr>
                </a:solidFill>
              </a:rPr>
              <a:t>Service</a:t>
            </a:r>
          </a:p>
        </p:txBody>
      </p:sp>
      <p:sp>
        <p:nvSpPr>
          <p:cNvPr id="24" name="TextBox 23"/>
          <p:cNvSpPr txBox="1"/>
          <p:nvPr/>
        </p:nvSpPr>
        <p:spPr>
          <a:xfrm>
            <a:off x="517525" y="945432"/>
            <a:ext cx="8643135" cy="400110"/>
          </a:xfrm>
          <a:prstGeom prst="rect">
            <a:avLst/>
          </a:prstGeom>
          <a:noFill/>
        </p:spPr>
        <p:txBody>
          <a:bodyPr wrap="none" rtlCol="0">
            <a:spAutoFit/>
          </a:bodyPr>
          <a:lstStyle>
            <a:defPPr>
              <a:defRPr lang="en-US"/>
            </a:defPPr>
            <a:lvl1pPr>
              <a:defRPr sz="2000">
                <a:solidFill>
                  <a:schemeClr val="tx2"/>
                </a:solidFill>
              </a:defRPr>
            </a:lvl1pPr>
          </a:lstStyle>
          <a:p>
            <a:r>
              <a:rPr lang="en-US" dirty="0"/>
              <a:t>Access blob storage via the URL: http://&lt;account&gt;.blob.core.windows.net/ </a:t>
            </a:r>
          </a:p>
        </p:txBody>
      </p:sp>
      <p:grpSp>
        <p:nvGrpSpPr>
          <p:cNvPr id="28" name="Group 63"/>
          <p:cNvGrpSpPr/>
          <p:nvPr/>
        </p:nvGrpSpPr>
        <p:grpSpPr>
          <a:xfrm>
            <a:off x="517525" y="1883220"/>
            <a:ext cx="1708840" cy="914400"/>
            <a:chOff x="535827" y="2209800"/>
            <a:chExt cx="1369173" cy="914400"/>
          </a:xfrm>
        </p:grpSpPr>
        <p:cxnSp>
          <p:nvCxnSpPr>
            <p:cNvPr id="29" name="Straight Arrow Connector 28"/>
            <p:cNvCxnSpPr/>
            <p:nvPr/>
          </p:nvCxnSpPr>
          <p:spPr>
            <a:xfrm rot="16200000" flipH="1">
              <a:off x="1104900" y="2324100"/>
              <a:ext cx="914400" cy="685800"/>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5827" y="2691372"/>
              <a:ext cx="1054471" cy="307777"/>
            </a:xfrm>
            <a:prstGeom prst="rect">
              <a:avLst/>
            </a:prstGeom>
            <a:noFill/>
          </p:spPr>
          <p:txBody>
            <a:bodyPr wrap="none" lIns="0" tIns="0" rIns="0" bIns="0" rtlCol="0">
              <a:spAutoFit/>
            </a:bodyPr>
            <a:lstStyle>
              <a:defPPr>
                <a:defRPr lang="en-US"/>
              </a:defPPr>
              <a:lvl1pPr>
                <a:defRPr sz="2000">
                  <a:solidFill>
                    <a:schemeClr val="tx2"/>
                  </a:solidFill>
                </a:defRPr>
              </a:lvl1pPr>
            </a:lstStyle>
            <a:p>
              <a:r>
                <a:rPr lang="en-US" dirty="0"/>
                <a:t>Data access</a:t>
              </a:r>
            </a:p>
          </p:txBody>
        </p:sp>
      </p:grpSp>
      <p:grpSp>
        <p:nvGrpSpPr>
          <p:cNvPr id="31" name="Group 68"/>
          <p:cNvGrpSpPr/>
          <p:nvPr/>
        </p:nvGrpSpPr>
        <p:grpSpPr>
          <a:xfrm>
            <a:off x="3682448" y="4452346"/>
            <a:ext cx="4710658" cy="438105"/>
            <a:chOff x="4797635" y="5018116"/>
            <a:chExt cx="2576942" cy="438105"/>
          </a:xfrm>
        </p:grpSpPr>
        <p:cxnSp>
          <p:nvCxnSpPr>
            <p:cNvPr id="32" name="Straight Arrow Connector 31"/>
            <p:cNvCxnSpPr/>
            <p:nvPr/>
          </p:nvCxnSpPr>
          <p:spPr>
            <a:xfrm rot="10800000">
              <a:off x="4797635" y="5018116"/>
              <a:ext cx="2576942" cy="11875"/>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16855" y="5056111"/>
              <a:ext cx="1778909" cy="400110"/>
            </a:xfrm>
            <a:prstGeom prst="rect">
              <a:avLst/>
            </a:prstGeom>
          </p:spPr>
          <p:txBody>
            <a:bodyPr wrap="none">
              <a:spAutoFit/>
            </a:bodyPr>
            <a:lstStyle/>
            <a:p>
              <a:pPr algn="ctr">
                <a:defRPr/>
              </a:pPr>
              <a:r>
                <a:rPr lang="en-US" sz="2000" b="1" dirty="0" smtClean="0">
                  <a:solidFill>
                    <a:prstClr val="white"/>
                  </a:solidFill>
                </a:rPr>
                <a:t>Inter-stamp (Geo) replication</a:t>
              </a:r>
              <a:endParaRPr lang="en-US" sz="2000" b="1" dirty="0">
                <a:solidFill>
                  <a:prstClr val="white"/>
                </a:solidFill>
              </a:endParaRPr>
            </a:p>
          </p:txBody>
        </p:sp>
      </p:grpSp>
      <p:sp>
        <p:nvSpPr>
          <p:cNvPr id="35" name="Rectangle 34"/>
          <p:cNvSpPr/>
          <p:nvPr/>
        </p:nvSpPr>
        <p:spPr bwMode="auto">
          <a:xfrm>
            <a:off x="965752" y="4302760"/>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 Layer</a:t>
            </a:r>
          </a:p>
        </p:txBody>
      </p:sp>
      <p:sp>
        <p:nvSpPr>
          <p:cNvPr id="42" name="Rectangle 41"/>
          <p:cNvSpPr/>
          <p:nvPr/>
        </p:nvSpPr>
        <p:spPr bwMode="auto">
          <a:xfrm>
            <a:off x="965752" y="3581645"/>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Front-Ends</a:t>
            </a:r>
          </a:p>
        </p:txBody>
      </p:sp>
      <p:sp>
        <p:nvSpPr>
          <p:cNvPr id="43" name="Rectangle 42"/>
          <p:cNvSpPr/>
          <p:nvPr/>
        </p:nvSpPr>
        <p:spPr bwMode="auto">
          <a:xfrm>
            <a:off x="974725" y="5067302"/>
            <a:ext cx="2707723" cy="805376"/>
          </a:xfrm>
          <a:prstGeom prst="rect">
            <a:avLst/>
          </a:prstGeom>
          <a:solidFill>
            <a:schemeClr val="tx2"/>
          </a:solidFill>
          <a:ln w="25400" cap="flat" cmpd="sng" algn="ctr">
            <a:noFill/>
            <a:prstDash val="solid"/>
            <a:round/>
            <a:headEnd type="none" w="med" len="med"/>
            <a:tailEnd type="none" w="med" len="med"/>
          </a:ln>
          <a:effectLst/>
        </p:spPr>
        <p:txBody>
          <a:bodyPr wrap="none" anchor="t">
            <a:noAutofit/>
          </a:bodyPr>
          <a:lstStyle/>
          <a:p>
            <a:pPr algn="ctr"/>
            <a:r>
              <a:rPr lang="en-US" sz="1600" dirty="0">
                <a:solidFill>
                  <a:schemeClr val="bg1">
                    <a:alpha val="99000"/>
                  </a:schemeClr>
                </a:solidFill>
              </a:rPr>
              <a:t>DFS Layer</a:t>
            </a:r>
          </a:p>
        </p:txBody>
      </p:sp>
      <p:cxnSp>
        <p:nvCxnSpPr>
          <p:cNvPr id="44" name="Straight Arrow Connector 43"/>
          <p:cNvCxnSpPr/>
          <p:nvPr/>
        </p:nvCxnSpPr>
        <p:spPr>
          <a:xfrm rot="5400000">
            <a:off x="2133996" y="4876802"/>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6701263" y="2038793"/>
            <a:ext cx="1920451" cy="879255"/>
            <a:chOff x="4211889" y="2382514"/>
            <a:chExt cx="1194975" cy="879255"/>
          </a:xfrm>
        </p:grpSpPr>
        <p:cxnSp>
          <p:nvCxnSpPr>
            <p:cNvPr id="55" name="Straight Connector 54"/>
            <p:cNvCxnSpPr/>
            <p:nvPr/>
          </p:nvCxnSpPr>
          <p:spPr>
            <a:xfrm flipH="1">
              <a:off x="4213894" y="2394427"/>
              <a:ext cx="1192970" cy="0"/>
            </a:xfrm>
            <a:prstGeom prst="line">
              <a:avLst/>
            </a:prstGeom>
            <a:ln w="38100">
              <a:solidFill>
                <a:schemeClr val="tx2"/>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211889" y="2382514"/>
              <a:ext cx="0" cy="879255"/>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246864" y="5371119"/>
            <a:ext cx="2136418" cy="476716"/>
            <a:chOff x="4545692" y="5787850"/>
            <a:chExt cx="2136418" cy="476716"/>
          </a:xfrm>
        </p:grpSpPr>
        <p:sp>
          <p:nvSpPr>
            <p:cNvPr id="3" name="Curved Right Arrow 2"/>
            <p:cNvSpPr/>
            <p:nvPr/>
          </p:nvSpPr>
          <p:spPr bwMode="auto">
            <a:xfrm>
              <a:off x="5143500" y="5814227"/>
              <a:ext cx="448408" cy="254977"/>
            </a:xfrm>
            <a:prstGeom prst="curved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6" name="Curved Left Arrow 5"/>
            <p:cNvSpPr/>
            <p:nvPr/>
          </p:nvSpPr>
          <p:spPr bwMode="auto">
            <a:xfrm flipV="1">
              <a:off x="5635870" y="5787850"/>
              <a:ext cx="492369" cy="254977"/>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57" name="TextBox 56"/>
            <p:cNvSpPr txBox="1"/>
            <p:nvPr/>
          </p:nvSpPr>
          <p:spPr>
            <a:xfrm>
              <a:off x="4545692" y="5956789"/>
              <a:ext cx="2136418" cy="307777"/>
            </a:xfrm>
            <a:prstGeom prst="rect">
              <a:avLst/>
            </a:prstGeom>
            <a:noFill/>
          </p:spPr>
          <p:txBody>
            <a:bodyPr wrap="none" rtlCol="0">
              <a:spAutoFit/>
            </a:bodyPr>
            <a:lstStyle>
              <a:defPPr>
                <a:defRPr lang="en-US"/>
              </a:defPPr>
              <a:lvl1pPr algn="ctr">
                <a:defRPr sz="1400" b="1">
                  <a:solidFill>
                    <a:schemeClr val="bg1">
                      <a:alpha val="99000"/>
                    </a:schemeClr>
                  </a:solidFill>
                </a:defRPr>
              </a:lvl1pPr>
            </a:lstStyle>
            <a:p>
              <a:r>
                <a:rPr lang="en-US" dirty="0"/>
                <a:t>Intra-stamp replication</a:t>
              </a:r>
            </a:p>
          </p:txBody>
        </p:sp>
      </p:grpSp>
      <p:grpSp>
        <p:nvGrpSpPr>
          <p:cNvPr id="17" name="Group 16"/>
          <p:cNvGrpSpPr/>
          <p:nvPr/>
        </p:nvGrpSpPr>
        <p:grpSpPr>
          <a:xfrm>
            <a:off x="8113153" y="2780036"/>
            <a:ext cx="3276599" cy="3414712"/>
            <a:chOff x="8113153" y="3124200"/>
            <a:chExt cx="3276599" cy="3414712"/>
          </a:xfrm>
        </p:grpSpPr>
        <p:sp>
          <p:nvSpPr>
            <p:cNvPr id="58" name="Rectangle 57"/>
            <p:cNvSpPr/>
            <p:nvPr/>
          </p:nvSpPr>
          <p:spPr bwMode="auto">
            <a:xfrm>
              <a:off x="8113153" y="3276600"/>
              <a:ext cx="3276599" cy="3262312"/>
            </a:xfrm>
            <a:prstGeom prst="rect">
              <a:avLst/>
            </a:prstGeom>
            <a:solidFill>
              <a:srgbClr val="8CC600"/>
            </a:solidFill>
            <a:ln w="25400" cap="flat" cmpd="sng" algn="ctr">
              <a:noFill/>
              <a:prstDash val="sysDot"/>
              <a:round/>
              <a:headEnd type="none" w="med" len="med"/>
              <a:tailEnd type="none" w="med" len="med"/>
            </a:ln>
            <a:effectLst/>
          </p:spPr>
          <p:txBody>
            <a:bodyPr anchor="b"/>
            <a:lstStyle/>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defRPr/>
              </a:pPr>
              <a:r>
                <a:rPr lang="en-US" sz="2000" b="1" dirty="0">
                  <a:solidFill>
                    <a:srgbClr val="FFFFFF"/>
                  </a:solidFill>
                </a:rPr>
                <a:t>Storage Stamp</a:t>
              </a:r>
            </a:p>
          </p:txBody>
        </p:sp>
        <p:sp>
          <p:nvSpPr>
            <p:cNvPr id="59" name="Rectangle 58"/>
            <p:cNvSpPr/>
            <p:nvPr/>
          </p:nvSpPr>
          <p:spPr>
            <a:xfrm>
              <a:off x="9179952" y="3124200"/>
              <a:ext cx="1143000" cy="381000"/>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LB</a:t>
              </a:r>
            </a:p>
          </p:txBody>
        </p:sp>
        <p:cxnSp>
          <p:nvCxnSpPr>
            <p:cNvPr id="60" name="Straight Arrow Connector 59"/>
            <p:cNvCxnSpPr/>
            <p:nvPr/>
          </p:nvCxnSpPr>
          <p:spPr>
            <a:xfrm rot="5400000">
              <a:off x="9561349" y="369570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a:off x="9561349" y="445770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8393105" y="4629340"/>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 Layer</a:t>
              </a:r>
            </a:p>
          </p:txBody>
        </p:sp>
        <p:sp>
          <p:nvSpPr>
            <p:cNvPr id="63" name="Rectangle 62"/>
            <p:cNvSpPr/>
            <p:nvPr/>
          </p:nvSpPr>
          <p:spPr bwMode="auto">
            <a:xfrm>
              <a:off x="8393105" y="3908225"/>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Front-Ends</a:t>
              </a:r>
            </a:p>
          </p:txBody>
        </p:sp>
        <p:sp>
          <p:nvSpPr>
            <p:cNvPr id="64" name="Rectangle 63"/>
            <p:cNvSpPr/>
            <p:nvPr/>
          </p:nvSpPr>
          <p:spPr bwMode="auto">
            <a:xfrm>
              <a:off x="8393104" y="5393882"/>
              <a:ext cx="2651760" cy="828894"/>
            </a:xfrm>
            <a:prstGeom prst="rect">
              <a:avLst/>
            </a:prstGeom>
            <a:solidFill>
              <a:schemeClr val="tx2"/>
            </a:solidFill>
            <a:ln w="25400" cap="flat" cmpd="sng" algn="ctr">
              <a:noFill/>
              <a:prstDash val="solid"/>
              <a:round/>
              <a:headEnd type="none" w="med" len="med"/>
              <a:tailEnd type="none" w="med" len="med"/>
            </a:ln>
            <a:effectLst/>
          </p:spPr>
          <p:txBody>
            <a:bodyPr wrap="none" anchor="t">
              <a:noAutofit/>
            </a:bodyPr>
            <a:lstStyle/>
            <a:p>
              <a:pPr algn="ctr"/>
              <a:r>
                <a:rPr lang="en-US" sz="1600" dirty="0">
                  <a:solidFill>
                    <a:schemeClr val="bg1">
                      <a:alpha val="99000"/>
                    </a:schemeClr>
                  </a:solidFill>
                </a:rPr>
                <a:t>DFS Layer</a:t>
              </a:r>
            </a:p>
          </p:txBody>
        </p:sp>
        <p:cxnSp>
          <p:nvCxnSpPr>
            <p:cNvPr id="65" name="Straight Arrow Connector 64"/>
            <p:cNvCxnSpPr/>
            <p:nvPr/>
          </p:nvCxnSpPr>
          <p:spPr>
            <a:xfrm rot="5400000">
              <a:off x="9561349" y="5203382"/>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17525" y="1435327"/>
            <a:ext cx="914400" cy="914400"/>
            <a:chOff x="1798397" y="1382407"/>
            <a:chExt cx="914400" cy="914400"/>
          </a:xfrm>
        </p:grpSpPr>
        <p:sp>
          <p:nvSpPr>
            <p:cNvPr id="47" name="Rectangle 46"/>
            <p:cNvSpPr/>
            <p:nvPr/>
          </p:nvSpPr>
          <p:spPr bwMode="auto">
            <a:xfrm>
              <a:off x="1798397" y="1382407"/>
              <a:ext cx="91440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8" name="Group 47"/>
            <p:cNvGrpSpPr>
              <a:grpSpLocks noChangeAspect="1"/>
            </p:cNvGrpSpPr>
            <p:nvPr/>
          </p:nvGrpSpPr>
          <p:grpSpPr bwMode="black">
            <a:xfrm>
              <a:off x="2212518" y="1704829"/>
              <a:ext cx="447622" cy="269557"/>
              <a:chOff x="8843608" y="828600"/>
              <a:chExt cx="925448" cy="557448"/>
            </a:xfrm>
          </p:grpSpPr>
          <p:sp>
            <p:nvSpPr>
              <p:cNvPr id="50" name="Rectangle 49"/>
              <p:cNvSpPr/>
              <p:nvPr/>
            </p:nvSpPr>
            <p:spPr bwMode="black">
              <a:xfrm>
                <a:off x="8857595" y="835151"/>
                <a:ext cx="623646" cy="45963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grpSp>
            <p:nvGrpSpPr>
              <p:cNvPr id="51" name="Group 50"/>
              <p:cNvGrpSpPr/>
              <p:nvPr/>
            </p:nvGrpSpPr>
            <p:grpSpPr bwMode="black">
              <a:xfrm>
                <a:off x="8843608" y="828600"/>
                <a:ext cx="925448" cy="557448"/>
                <a:chOff x="863600" y="2393157"/>
                <a:chExt cx="876300" cy="527844"/>
              </a:xfrm>
              <a:solidFill>
                <a:schemeClr val="tx1"/>
              </a:solidFill>
            </p:grpSpPr>
            <p:sp>
              <p:nvSpPr>
                <p:cNvPr id="52" name="Freeform 51"/>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53"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gr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3773" y="1448645"/>
              <a:ext cx="294926" cy="764621"/>
            </a:xfrm>
            <a:prstGeom prst="rect">
              <a:avLst/>
            </a:prstGeom>
          </p:spPr>
        </p:pic>
      </p:grpSp>
      <p:grpSp>
        <p:nvGrpSpPr>
          <p:cNvPr id="8" name="Group 7"/>
          <p:cNvGrpSpPr/>
          <p:nvPr/>
        </p:nvGrpSpPr>
        <p:grpSpPr>
          <a:xfrm>
            <a:off x="8717761" y="5371119"/>
            <a:ext cx="2136419" cy="498488"/>
            <a:chOff x="8717761" y="5371119"/>
            <a:chExt cx="2136419" cy="498488"/>
          </a:xfrm>
        </p:grpSpPr>
        <p:sp>
          <p:nvSpPr>
            <p:cNvPr id="70" name="Curved Right Arrow 69"/>
            <p:cNvSpPr/>
            <p:nvPr/>
          </p:nvSpPr>
          <p:spPr bwMode="auto">
            <a:xfrm>
              <a:off x="9272025" y="5397496"/>
              <a:ext cx="448408" cy="254977"/>
            </a:xfrm>
            <a:prstGeom prst="curved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71" name="Curved Left Arrow 70"/>
            <p:cNvSpPr/>
            <p:nvPr/>
          </p:nvSpPr>
          <p:spPr bwMode="auto">
            <a:xfrm flipV="1">
              <a:off x="9764395" y="5371119"/>
              <a:ext cx="492369" cy="254977"/>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72" name="TextBox 71"/>
            <p:cNvSpPr txBox="1"/>
            <p:nvPr/>
          </p:nvSpPr>
          <p:spPr>
            <a:xfrm>
              <a:off x="8717761" y="5561830"/>
              <a:ext cx="2136419" cy="307777"/>
            </a:xfrm>
            <a:prstGeom prst="rect">
              <a:avLst/>
            </a:prstGeom>
            <a:noFill/>
          </p:spPr>
          <p:txBody>
            <a:bodyPr wrap="none" rtlCol="0">
              <a:spAutoFit/>
            </a:bodyPr>
            <a:lstStyle/>
            <a:p>
              <a:pPr algn="ctr"/>
              <a:r>
                <a:rPr lang="en-US" sz="1400" b="1" dirty="0">
                  <a:solidFill>
                    <a:schemeClr val="bg1">
                      <a:alpha val="99000"/>
                    </a:schemeClr>
                  </a:solidFill>
                </a:rPr>
                <a:t>Intra-stamp </a:t>
              </a:r>
              <a:r>
                <a:rPr lang="en-US" sz="1400" b="1" dirty="0" smtClean="0">
                  <a:solidFill>
                    <a:schemeClr val="bg1">
                      <a:alpha val="99000"/>
                    </a:schemeClr>
                  </a:solidFill>
                </a:rPr>
                <a:t>replication</a:t>
              </a:r>
              <a:endParaRPr lang="en-US" sz="1400" b="1" dirty="0">
                <a:solidFill>
                  <a:schemeClr val="bg1">
                    <a:alpha val="99000"/>
                  </a:schemeClr>
                </a:solidFill>
              </a:endParaRPr>
            </a:p>
          </p:txBody>
        </p:sp>
      </p:grpSp>
    </p:spTree>
    <p:extLst>
      <p:ext uri="{BB962C8B-B14F-4D97-AF65-F5344CB8AC3E}">
        <p14:creationId xmlns:p14="http://schemas.microsoft.com/office/powerpoint/2010/main" val="3873437294"/>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500"/>
                                        <p:tgtEl>
                                          <p:spTgt spid="54"/>
                                        </p:tgtEl>
                                      </p:cBhvr>
                                    </p:animEffect>
                                  </p:childTnLst>
                                </p:cTn>
                              </p:par>
                              <p:par>
                                <p:cTn id="35" presetID="22" presetClass="entr" presetSubtype="1"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up)">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13" y="228601"/>
            <a:ext cx="11149013" cy="664797"/>
          </a:xfrm>
        </p:spPr>
        <p:txBody>
          <a:bodyPr/>
          <a:lstStyle/>
          <a:p>
            <a:r>
              <a:rPr lang="en-US" sz="4800" dirty="0" smtClean="0"/>
              <a:t>Running on Windows Azure Storage</a:t>
            </a:r>
            <a:endParaRPr lang="en-US" sz="4800" dirty="0"/>
          </a:p>
        </p:txBody>
      </p:sp>
      <p:grpSp>
        <p:nvGrpSpPr>
          <p:cNvPr id="11" name="Group 10"/>
          <p:cNvGrpSpPr/>
          <p:nvPr/>
        </p:nvGrpSpPr>
        <p:grpSpPr>
          <a:xfrm>
            <a:off x="2118051" y="1416543"/>
            <a:ext cx="7777103" cy="1309688"/>
            <a:chOff x="637555" y="1416543"/>
            <a:chExt cx="7777103" cy="1309688"/>
          </a:xfrm>
        </p:grpSpPr>
        <p:sp>
          <p:nvSpPr>
            <p:cNvPr id="10" name="Content Placeholder 2"/>
            <p:cNvSpPr txBox="1">
              <a:spLocks/>
            </p:cNvSpPr>
            <p:nvPr/>
          </p:nvSpPr>
          <p:spPr>
            <a:xfrm>
              <a:off x="3516086" y="1446213"/>
              <a:ext cx="4898572" cy="1280018"/>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Telemetry for Kinect</a:t>
              </a:r>
            </a:p>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Game Saves in Cloud</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8420" b="6227"/>
            <a:stretch/>
          </p:blipFill>
          <p:spPr>
            <a:xfrm>
              <a:off x="637555" y="1416543"/>
              <a:ext cx="2268645" cy="1309687"/>
            </a:xfrm>
            <a:prstGeom prst="rect">
              <a:avLst/>
            </a:prstGeom>
            <a:noFill/>
            <a:ln>
              <a:noFill/>
            </a:ln>
          </p:spPr>
        </p:pic>
      </p:grpSp>
      <p:grpSp>
        <p:nvGrpSpPr>
          <p:cNvPr id="20" name="Group 19"/>
          <p:cNvGrpSpPr/>
          <p:nvPr/>
        </p:nvGrpSpPr>
        <p:grpSpPr>
          <a:xfrm>
            <a:off x="2566805" y="3306680"/>
            <a:ext cx="7328348" cy="1371136"/>
            <a:chOff x="1086309" y="3306680"/>
            <a:chExt cx="7328348" cy="1371136"/>
          </a:xfrm>
        </p:grpSpPr>
        <p:sp>
          <p:nvSpPr>
            <p:cNvPr id="13" name="Content Placeholder 2"/>
            <p:cNvSpPr txBox="1">
              <a:spLocks/>
            </p:cNvSpPr>
            <p:nvPr/>
          </p:nvSpPr>
          <p:spPr>
            <a:xfrm>
              <a:off x="3504626" y="3397798"/>
              <a:ext cx="4910031" cy="1280018"/>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Microsoft Zune Media </a:t>
              </a:r>
              <a:br>
                <a:rPr lang="en-US" sz="4000" spc="-100" dirty="0">
                  <a:solidFill>
                    <a:schemeClr val="accent6">
                      <a:alpha val="99000"/>
                    </a:schemeClr>
                  </a:solidFill>
                  <a:latin typeface="Segoe UI Light" pitchFamily="34" charset="0"/>
                  <a:cs typeface="+mn-cs"/>
                </a:rPr>
              </a:br>
              <a:r>
                <a:rPr lang="en-US" sz="4000" spc="-100" dirty="0">
                  <a:solidFill>
                    <a:schemeClr val="accent6">
                      <a:alpha val="99000"/>
                    </a:schemeClr>
                  </a:solidFill>
                  <a:latin typeface="Segoe UI Light" pitchFamily="34" charset="0"/>
                  <a:cs typeface="+mn-cs"/>
                </a:rPr>
                <a:t>Storage and Delivery</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09" y="3306680"/>
              <a:ext cx="1371136" cy="1371136"/>
            </a:xfrm>
            <a:prstGeom prst="rect">
              <a:avLst/>
            </a:prstGeom>
            <a:noFill/>
            <a:ln>
              <a:noFill/>
            </a:ln>
          </p:spPr>
        </p:pic>
      </p:grpSp>
      <p:grpSp>
        <p:nvGrpSpPr>
          <p:cNvPr id="21" name="Group 20"/>
          <p:cNvGrpSpPr/>
          <p:nvPr/>
        </p:nvGrpSpPr>
        <p:grpSpPr>
          <a:xfrm>
            <a:off x="2061748" y="5349382"/>
            <a:ext cx="7833406" cy="1280018"/>
            <a:chOff x="581252" y="5349382"/>
            <a:chExt cx="7833406" cy="1280018"/>
          </a:xfrm>
        </p:grpSpPr>
        <p:sp>
          <p:nvSpPr>
            <p:cNvPr id="15" name="Content Placeholder 2"/>
            <p:cNvSpPr txBox="1">
              <a:spLocks/>
            </p:cNvSpPr>
            <p:nvPr/>
          </p:nvSpPr>
          <p:spPr>
            <a:xfrm>
              <a:off x="3516086" y="5349382"/>
              <a:ext cx="4898572" cy="1280018"/>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Facebook and Twitter</a:t>
              </a:r>
            </a:p>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Near Real-Time Search</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t="25230" b="23217"/>
            <a:stretch/>
          </p:blipFill>
          <p:spPr>
            <a:xfrm>
              <a:off x="581252" y="5537634"/>
              <a:ext cx="2381250" cy="903514"/>
            </a:xfrm>
            <a:prstGeom prst="rect">
              <a:avLst/>
            </a:prstGeom>
            <a:noFill/>
            <a:ln>
              <a:noFill/>
            </a:ln>
          </p:spPr>
        </p:pic>
      </p:grpSp>
    </p:spTree>
    <p:extLst>
      <p:ext uri="{BB962C8B-B14F-4D97-AF65-F5344CB8AC3E}">
        <p14:creationId xmlns:p14="http://schemas.microsoft.com/office/powerpoint/2010/main" val="9429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553998"/>
          </a:xfrm>
        </p:spPr>
        <p:txBody>
          <a:bodyPr/>
          <a:lstStyle/>
          <a:p>
            <a:r>
              <a:rPr lang="en-US" sz="4000" dirty="0"/>
              <a:t>Storage Stamp Architecture – DFS Layer</a:t>
            </a:r>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6"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107" name="TextBox 30"/>
          <p:cNvSpPr txBox="1">
            <a:spLocks noChangeArrowheads="1"/>
          </p:cNvSpPr>
          <p:nvPr/>
        </p:nvSpPr>
        <p:spPr bwMode="auto">
          <a:xfrm>
            <a:off x="401342" y="4559096"/>
            <a:ext cx="1749838" cy="1643527"/>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Distributed</a:t>
            </a:r>
          </a:p>
          <a:p>
            <a:r>
              <a:rPr lang="en-US" dirty="0"/>
              <a:t>File System</a:t>
            </a:r>
          </a:p>
          <a:p>
            <a:r>
              <a:rPr lang="en-US" dirty="0"/>
              <a:t>(DFS)</a:t>
            </a:r>
          </a:p>
          <a:p>
            <a:r>
              <a:rPr lang="en-US" dirty="0"/>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70" name="Content Placeholder 2"/>
          <p:cNvSpPr txBox="1">
            <a:spLocks/>
          </p:cNvSpPr>
          <p:nvPr/>
        </p:nvSpPr>
        <p:spPr>
          <a:xfrm>
            <a:off x="522529" y="1065709"/>
            <a:ext cx="11158538" cy="761007"/>
          </a:xfrm>
          <a:prstGeom prst="rect">
            <a:avLst/>
          </a:prstGeom>
        </p:spPr>
        <p:txBody>
          <a:bodyPr vert="horz" wrap="square" lIns="0" tIns="0" rIns="0" bIns="0" rtlCol="0" anchor="t">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300"/>
              </a:spcBef>
              <a:buNone/>
            </a:pPr>
            <a:r>
              <a:rPr lang="en-US" sz="2000" spc="-50" dirty="0"/>
              <a:t>All data from the Partition Layer is stored into files (extents) in the DFS layer</a:t>
            </a:r>
          </a:p>
          <a:p>
            <a:pPr marL="3175" lvl="1" indent="0">
              <a:spcBef>
                <a:spcPts val="300"/>
              </a:spcBef>
              <a:buNone/>
            </a:pPr>
            <a:r>
              <a:rPr lang="en-US" sz="2000" spc="-50" dirty="0"/>
              <a:t>An extent is replicated 3 times across different fault and upgrade domains</a:t>
            </a:r>
          </a:p>
          <a:p>
            <a:pPr marL="3175" lvl="1" indent="0">
              <a:spcBef>
                <a:spcPts val="300"/>
              </a:spcBef>
              <a:buNone/>
            </a:pPr>
            <a:r>
              <a:rPr lang="en-US" sz="2000" spc="-50" dirty="0"/>
              <a:t>Checksum all stored data</a:t>
            </a:r>
          </a:p>
          <a:p>
            <a:pPr marL="347663" lvl="1" indent="0">
              <a:spcBef>
                <a:spcPts val="300"/>
              </a:spcBef>
              <a:buNone/>
            </a:pPr>
            <a:r>
              <a:rPr lang="en-US" sz="1800" spc="-50" dirty="0"/>
              <a:t>Verified on every client read</a:t>
            </a:r>
          </a:p>
          <a:p>
            <a:pPr marL="347663" lvl="1" indent="0">
              <a:spcBef>
                <a:spcPts val="300"/>
              </a:spcBef>
              <a:buNone/>
            </a:pPr>
            <a:r>
              <a:rPr lang="en-US" sz="1800" spc="-50" dirty="0"/>
              <a:t>Scrubbed every few days</a:t>
            </a:r>
          </a:p>
          <a:p>
            <a:pPr marL="3175" lvl="1" indent="0">
              <a:spcBef>
                <a:spcPts val="300"/>
              </a:spcBef>
              <a:buNone/>
            </a:pPr>
            <a:r>
              <a:rPr lang="en-US" sz="2000" spc="-50" dirty="0"/>
              <a:t>Re-replicate on disk/node/rack failure or checksum mismatch</a:t>
            </a:r>
          </a:p>
          <a:p>
            <a:pPr marL="3175" lvl="1" indent="0">
              <a:spcBef>
                <a:spcPts val="300"/>
              </a:spcBef>
              <a:buNone/>
            </a:pPr>
            <a:r>
              <a:rPr lang="en-US" sz="2000" spc="-50" dirty="0"/>
              <a:t>Load balancing</a:t>
            </a:r>
          </a:p>
          <a:p>
            <a:pPr marL="347663" lvl="1" indent="0">
              <a:spcBef>
                <a:spcPts val="300"/>
              </a:spcBef>
              <a:buNone/>
            </a:pPr>
            <a:r>
              <a:rPr lang="en-US" sz="1800" spc="-50" dirty="0"/>
              <a:t>3 replicas are randomly allocated across a candidate set of servers based on available resources</a:t>
            </a:r>
          </a:p>
          <a:p>
            <a:pPr marL="347663" lvl="1" indent="0">
              <a:spcBef>
                <a:spcPts val="300"/>
              </a:spcBef>
              <a:buNone/>
            </a:pPr>
            <a:r>
              <a:rPr lang="en-US" sz="1800" spc="-50" dirty="0"/>
              <a:t>Any of the 3 replicas can be read from and read load balancing is used</a:t>
            </a:r>
          </a:p>
          <a:p>
            <a:pPr marL="347663" lvl="1" indent="0">
              <a:spcBef>
                <a:spcPts val="300"/>
              </a:spcBef>
              <a:buNone/>
            </a:pPr>
            <a:r>
              <a:rPr lang="en-US" sz="1800" spc="-50" dirty="0"/>
              <a:t>Use a journal drive to keep the write latencies low</a:t>
            </a:r>
          </a:p>
        </p:txBody>
      </p:sp>
      <p:sp>
        <p:nvSpPr>
          <p:cNvPr id="23" name="Oval 22"/>
          <p:cNvSpPr/>
          <p:nvPr/>
        </p:nvSpPr>
        <p:spPr bwMode="auto">
          <a:xfrm>
            <a:off x="6418277" y="5532110"/>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25" name="Oval 24"/>
          <p:cNvSpPr/>
          <p:nvPr/>
        </p:nvSpPr>
        <p:spPr bwMode="auto">
          <a:xfrm>
            <a:off x="7631685" y="5074384"/>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37" name="Oval 36"/>
          <p:cNvSpPr/>
          <p:nvPr/>
        </p:nvSpPr>
        <p:spPr bwMode="auto">
          <a:xfrm>
            <a:off x="8035273" y="5762744"/>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38" name="Oval 37"/>
          <p:cNvSpPr/>
          <p:nvPr/>
        </p:nvSpPr>
        <p:spPr bwMode="auto">
          <a:xfrm>
            <a:off x="9150064" y="5069450"/>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24" name="Multiply 23"/>
          <p:cNvSpPr/>
          <p:nvPr/>
        </p:nvSpPr>
        <p:spPr bwMode="auto">
          <a:xfrm>
            <a:off x="8969045" y="4668111"/>
            <a:ext cx="604132" cy="602000"/>
          </a:xfrm>
          <a:prstGeom prst="mathMultiply">
            <a:avLst/>
          </a:prstGeom>
          <a:solidFill>
            <a:schemeClr val="accent5"/>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endParaRPr lang="en-US" sz="2000" dirty="0">
              <a:solidFill>
                <a:srgbClr val="FFFFFF">
                  <a:alpha val="99000"/>
                </a:srgbClr>
              </a:solidFill>
              <a:latin typeface="+mj-lt"/>
            </a:endParaRPr>
          </a:p>
        </p:txBody>
      </p:sp>
    </p:spTree>
    <p:extLst>
      <p:ext uri="{BB962C8B-B14F-4D97-AF65-F5344CB8AC3E}">
        <p14:creationId xmlns:p14="http://schemas.microsoft.com/office/powerpoint/2010/main" val="83167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0">
                                            <p:txEl>
                                              <p:pRg st="2" end="2"/>
                                            </p:txEl>
                                          </p:spTgt>
                                        </p:tgtEl>
                                        <p:attrNameLst>
                                          <p:attrName>style.visibility</p:attrName>
                                        </p:attrNameLst>
                                      </p:cBhvr>
                                      <p:to>
                                        <p:strVal val="visible"/>
                                      </p:to>
                                    </p:set>
                                    <p:animEffect transition="in" filter="fade">
                                      <p:cBhvr>
                                        <p:cTn id="20" dur="500"/>
                                        <p:tgtEl>
                                          <p:spTgt spid="70">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0">
                                            <p:txEl>
                                              <p:pRg st="3" end="3"/>
                                            </p:txEl>
                                          </p:spTgt>
                                        </p:tgtEl>
                                        <p:attrNameLst>
                                          <p:attrName>style.visibility</p:attrName>
                                        </p:attrNameLst>
                                      </p:cBhvr>
                                      <p:to>
                                        <p:strVal val="visible"/>
                                      </p:to>
                                    </p:set>
                                    <p:animEffect transition="in" filter="fade">
                                      <p:cBhvr>
                                        <p:cTn id="23" dur="500"/>
                                        <p:tgtEl>
                                          <p:spTgt spid="7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xEl>
                                              <p:pRg st="4" end="4"/>
                                            </p:txEl>
                                          </p:spTgt>
                                        </p:tgtEl>
                                        <p:attrNameLst>
                                          <p:attrName>style.visibility</p:attrName>
                                        </p:attrNameLst>
                                      </p:cBhvr>
                                      <p:to>
                                        <p:strVal val="visible"/>
                                      </p:to>
                                    </p:set>
                                    <p:animEffect transition="in" filter="fade">
                                      <p:cBhvr>
                                        <p:cTn id="26" dur="500"/>
                                        <p:tgtEl>
                                          <p:spTgt spid="7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0">
                                            <p:txEl>
                                              <p:pRg st="5" end="5"/>
                                            </p:txEl>
                                          </p:spTgt>
                                        </p:tgtEl>
                                        <p:attrNameLst>
                                          <p:attrName>style.visibility</p:attrName>
                                        </p:attrNameLst>
                                      </p:cBhvr>
                                      <p:to>
                                        <p:strVal val="visible"/>
                                      </p:to>
                                    </p:set>
                                    <p:animEffect transition="in" filter="fade">
                                      <p:cBhvr>
                                        <p:cTn id="31" dur="500"/>
                                        <p:tgtEl>
                                          <p:spTgt spid="70">
                                            <p:txEl>
                                              <p:pRg st="5" end="5"/>
                                            </p:txEl>
                                          </p:spTgt>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accel="50000" decel="50000" fill="hold" grpId="1" nodeType="withEffect">
                                  <p:stCondLst>
                                    <p:cond delay="0"/>
                                  </p:stCondLst>
                                  <p:childTnLst>
                                    <p:animMotion origin="layout" path="M 0.03295 0.10347 L -3.125E-6 -1.85185E-6 " pathEditMode="relative" rAng="0" ptsTypes="AA">
                                      <p:cBhvr>
                                        <p:cTn id="44" dur="2000" fill="hold"/>
                                        <p:tgtEl>
                                          <p:spTgt spid="25"/>
                                        </p:tgtEl>
                                        <p:attrNameLst>
                                          <p:attrName>ppt_x</p:attrName>
                                          <p:attrName>ppt_y</p:attrName>
                                        </p:attrNameLst>
                                      </p:cBhvr>
                                      <p:rCtr x="-1654" y="-5185"/>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0">
                                            <p:txEl>
                                              <p:pRg st="6" end="6"/>
                                            </p:txEl>
                                          </p:spTgt>
                                        </p:tgtEl>
                                        <p:attrNameLst>
                                          <p:attrName>style.visibility</p:attrName>
                                        </p:attrNameLst>
                                      </p:cBhvr>
                                      <p:to>
                                        <p:strVal val="visible"/>
                                      </p:to>
                                    </p:set>
                                    <p:animEffect transition="in" filter="fade">
                                      <p:cBhvr>
                                        <p:cTn id="49" dur="500"/>
                                        <p:tgtEl>
                                          <p:spTgt spid="70">
                                            <p:txEl>
                                              <p:pRg st="6" end="6"/>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xEl>
                                              <p:pRg st="7" end="7"/>
                                            </p:txEl>
                                          </p:spTgt>
                                        </p:tgtEl>
                                        <p:attrNameLst>
                                          <p:attrName>style.visibility</p:attrName>
                                        </p:attrNameLst>
                                      </p:cBhvr>
                                      <p:to>
                                        <p:strVal val="visible"/>
                                      </p:to>
                                    </p:set>
                                    <p:animEffect transition="in" filter="fade">
                                      <p:cBhvr>
                                        <p:cTn id="52" dur="500"/>
                                        <p:tgtEl>
                                          <p:spTgt spid="70">
                                            <p:txEl>
                                              <p:pRg st="7" end="7"/>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xEl>
                                              <p:pRg st="8" end="8"/>
                                            </p:txEl>
                                          </p:spTgt>
                                        </p:tgtEl>
                                        <p:attrNameLst>
                                          <p:attrName>style.visibility</p:attrName>
                                        </p:attrNameLst>
                                      </p:cBhvr>
                                      <p:to>
                                        <p:strVal val="visible"/>
                                      </p:to>
                                    </p:set>
                                    <p:animEffect transition="in" filter="fade">
                                      <p:cBhvr>
                                        <p:cTn id="55" dur="500"/>
                                        <p:tgtEl>
                                          <p:spTgt spid="70">
                                            <p:txEl>
                                              <p:pRg st="8" end="8"/>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0">
                                            <p:txEl>
                                              <p:pRg st="9" end="9"/>
                                            </p:txEl>
                                          </p:spTgt>
                                        </p:tgtEl>
                                        <p:attrNameLst>
                                          <p:attrName>style.visibility</p:attrName>
                                        </p:attrNameLst>
                                      </p:cBhvr>
                                      <p:to>
                                        <p:strVal val="visible"/>
                                      </p:to>
                                    </p:set>
                                    <p:animEffect transition="in" filter="fade">
                                      <p:cBhvr>
                                        <p:cTn id="58" dur="500"/>
                                        <p:tgtEl>
                                          <p:spTgt spid="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uiExpand="1" build="p"/>
      <p:bldP spid="23" grpId="0" animBg="1"/>
      <p:bldP spid="25" grpId="0" animBg="1"/>
      <p:bldP spid="25" grpId="1" animBg="1"/>
      <p:bldP spid="37" grpId="0" animBg="1"/>
      <p:bldP spid="38"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199735" y="2043039"/>
            <a:ext cx="7959491" cy="2335213"/>
          </a:xfrm>
          <a:prstGeom prst="rect">
            <a:avLst/>
          </a:prstGeom>
          <a:solidFill>
            <a:schemeClr val="bg1">
              <a:lumMod val="85000"/>
              <a:alpha val="50000"/>
            </a:schemeClr>
          </a:solidFill>
          <a:ln w="25400" cap="flat" cmpd="sng" algn="ctr">
            <a:solidFill>
              <a:schemeClr val="tx2"/>
            </a:solidFill>
            <a:prstDash val="dash"/>
            <a:round/>
            <a:headEnd type="none" w="med" len="med"/>
            <a:tailEnd type="none" w="med" len="med"/>
          </a:ln>
          <a:effectLst/>
        </p:spPr>
        <p:txBody>
          <a:bodyPr/>
          <a:lstStyle/>
          <a:p>
            <a:pPr>
              <a:defRPr/>
            </a:pPr>
            <a:r>
              <a:rPr lang="en-US" dirty="0">
                <a:solidFill>
                  <a:prstClr val="white"/>
                </a:solidFill>
              </a:rPr>
              <a:t>	</a:t>
            </a:r>
          </a:p>
        </p:txBody>
      </p:sp>
      <p:cxnSp>
        <p:nvCxnSpPr>
          <p:cNvPr id="69" name="Straight Arrow Connector 68"/>
          <p:cNvCxnSpPr/>
          <p:nvPr/>
        </p:nvCxnSpPr>
        <p:spPr bwMode="auto">
          <a:xfrm flipV="1">
            <a:off x="4100563" y="2717949"/>
            <a:ext cx="3822173"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3408676"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2" name="Title 1"/>
          <p:cNvSpPr>
            <a:spLocks noGrp="1"/>
          </p:cNvSpPr>
          <p:nvPr>
            <p:ph type="title"/>
          </p:nvPr>
        </p:nvSpPr>
        <p:spPr>
          <a:xfrm>
            <a:off x="519112" y="228600"/>
            <a:ext cx="11149013" cy="553998"/>
          </a:xfrm>
        </p:spPr>
        <p:txBody>
          <a:bodyPr/>
          <a:lstStyle/>
          <a:p>
            <a:r>
              <a:rPr lang="en-US" sz="4000" dirty="0"/>
              <a:t>Storage Stamp Architecture – Partition Layer</a:t>
            </a:r>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0800000">
            <a:off x="0" y="1927944"/>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7965937" y="2717949"/>
            <a:ext cx="1226479" cy="772894"/>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7565619" y="2717949"/>
            <a:ext cx="400318"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6399130" y="2717949"/>
            <a:ext cx="1523606" cy="772902"/>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4" name="Rectangle 63"/>
          <p:cNvSpPr/>
          <p:nvPr/>
        </p:nvSpPr>
        <p:spPr bwMode="auto">
          <a:xfrm>
            <a:off x="5141204"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6" name="Rectangle 65"/>
          <p:cNvSpPr/>
          <p:nvPr/>
        </p:nvSpPr>
        <p:spPr bwMode="auto">
          <a:xfrm>
            <a:off x="6873732"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7" name="Rectangle 66"/>
          <p:cNvSpPr/>
          <p:nvPr/>
        </p:nvSpPr>
        <p:spPr bwMode="auto">
          <a:xfrm>
            <a:off x="8606261" y="3497625"/>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8" name="Rectangle 67"/>
          <p:cNvSpPr/>
          <p:nvPr/>
        </p:nvSpPr>
        <p:spPr bwMode="auto">
          <a:xfrm>
            <a:off x="7274051" y="207096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Master</a:t>
            </a:r>
          </a:p>
        </p:txBody>
      </p:sp>
      <p:sp>
        <p:nvSpPr>
          <p:cNvPr id="77" name="Rectangle 76"/>
          <p:cNvSpPr/>
          <p:nvPr/>
        </p:nvSpPr>
        <p:spPr bwMode="auto">
          <a:xfrm>
            <a:off x="10292290" y="2070963"/>
            <a:ext cx="1383773" cy="646985"/>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Lock Service</a:t>
            </a:r>
          </a:p>
        </p:txBody>
      </p:sp>
      <p:cxnSp>
        <p:nvCxnSpPr>
          <p:cNvPr id="78" name="Straight Arrow Connector 77"/>
          <p:cNvCxnSpPr/>
          <p:nvPr/>
        </p:nvCxnSpPr>
        <p:spPr bwMode="auto">
          <a:xfrm flipH="1" flipV="1">
            <a:off x="8657824" y="2394456"/>
            <a:ext cx="1585662" cy="0"/>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bwMode="auto">
          <a:xfrm flipH="1">
            <a:off x="9298148" y="2717948"/>
            <a:ext cx="1686029" cy="779678"/>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TextBox 30"/>
          <p:cNvSpPr txBox="1">
            <a:spLocks noChangeArrowheads="1"/>
          </p:cNvSpPr>
          <p:nvPr/>
        </p:nvSpPr>
        <p:spPr bwMode="auto">
          <a:xfrm>
            <a:off x="522529" y="2776680"/>
            <a:ext cx="1437125"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Partition </a:t>
            </a:r>
            <a:br>
              <a:rPr lang="en-US" dirty="0"/>
            </a:br>
            <a:r>
              <a:rPr lang="en-US" dirty="0"/>
              <a:t>Layer</a:t>
            </a:r>
          </a:p>
        </p:txBody>
      </p:sp>
      <p:sp>
        <p:nvSpPr>
          <p:cNvPr id="107" name="TextBox 30"/>
          <p:cNvSpPr txBox="1">
            <a:spLocks noChangeArrowheads="1"/>
          </p:cNvSpPr>
          <p:nvPr/>
        </p:nvSpPr>
        <p:spPr bwMode="auto">
          <a:xfrm>
            <a:off x="522529" y="4961878"/>
            <a:ext cx="898644" cy="867930"/>
          </a:xfrm>
          <a:prstGeom prst="rect">
            <a:avLst/>
          </a:prstGeom>
          <a:noFill/>
        </p:spPr>
        <p:txBody>
          <a:bodyPr wrap="none" lIns="0" rtlCol="0">
            <a:spAutoFit/>
          </a:bodyPr>
          <a:lstStyle>
            <a:defPPr>
              <a:defRPr lang="en-US"/>
            </a:defPPr>
            <a:lvl1pPr>
              <a:defRPr sz="2000">
                <a:solidFill>
                  <a:schemeClr val="tx2"/>
                </a:solidFill>
              </a:defRPr>
            </a:lvl1pPr>
          </a:lstStyle>
          <a:p>
            <a:pPr>
              <a:lnSpc>
                <a:spcPct val="90000"/>
              </a:lnSpc>
            </a:pPr>
            <a:r>
              <a:rPr lang="en-US" sz="2800" dirty="0">
                <a:solidFill>
                  <a:schemeClr val="accent2">
                    <a:alpha val="99000"/>
                  </a:schemeClr>
                </a:solidFill>
                <a:latin typeface="Segoe UI Light" pitchFamily="34" charset="0"/>
              </a:rPr>
              <a:t>DFS </a:t>
            </a:r>
          </a:p>
          <a:p>
            <a:pPr>
              <a:lnSpc>
                <a:spcPct val="90000"/>
              </a:lnSpc>
            </a:pPr>
            <a:r>
              <a:rPr lang="en-US" sz="2800" dirty="0">
                <a:solidFill>
                  <a:schemeClr val="accent2">
                    <a:alpha val="99000"/>
                  </a:schemeClr>
                </a:solidFill>
                <a:latin typeface="Segoe UI Light" pitchFamily="34" charset="0"/>
              </a:rPr>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70" name="Content Placeholder 2"/>
          <p:cNvSpPr txBox="1">
            <a:spLocks/>
          </p:cNvSpPr>
          <p:nvPr/>
        </p:nvSpPr>
        <p:spPr>
          <a:xfrm>
            <a:off x="517525" y="936171"/>
            <a:ext cx="11158538" cy="761007"/>
          </a:xfrm>
          <a:prstGeom prst="rect">
            <a:avLst/>
          </a:prstGeom>
        </p:spPr>
        <p:txBody>
          <a:bodyPr vert="horz" wrap="square" lIns="0" tIns="0" rIns="0" bIns="0" rtlCol="0" anchor="ctr">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300"/>
              </a:spcBef>
              <a:buNone/>
            </a:pPr>
            <a:r>
              <a:rPr lang="en-US" sz="1600" spc="-50" dirty="0"/>
              <a:t>Provide transaction semantics and strong consistency for high level data abstractions</a:t>
            </a:r>
          </a:p>
          <a:p>
            <a:pPr marL="3175" lvl="1" indent="0">
              <a:spcBef>
                <a:spcPts val="300"/>
              </a:spcBef>
              <a:buNone/>
            </a:pPr>
            <a:r>
              <a:rPr lang="en-US" sz="1600" spc="-50" dirty="0"/>
              <a:t>Stores and reads the objects to/from extents in the DFS layer</a:t>
            </a:r>
          </a:p>
          <a:p>
            <a:pPr marL="3175" lvl="1" indent="0">
              <a:spcBef>
                <a:spcPts val="300"/>
              </a:spcBef>
              <a:buNone/>
            </a:pPr>
            <a:r>
              <a:rPr lang="en-US" sz="1600" spc="-50" dirty="0"/>
              <a:t>Provides inter-stamp (geo) replication by shipping logs to other stamps</a:t>
            </a:r>
          </a:p>
          <a:p>
            <a:pPr marL="3175" lvl="1" indent="0">
              <a:spcBef>
                <a:spcPts val="300"/>
              </a:spcBef>
              <a:buNone/>
            </a:pPr>
            <a:r>
              <a:rPr lang="en-US" sz="1600" spc="-50" dirty="0"/>
              <a:t>Scalable object index via partitioning</a:t>
            </a:r>
          </a:p>
        </p:txBody>
      </p:sp>
      <p:sp>
        <p:nvSpPr>
          <p:cNvPr id="38"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Tree>
    <p:extLst>
      <p:ext uri="{BB962C8B-B14F-4D97-AF65-F5344CB8AC3E}">
        <p14:creationId xmlns:p14="http://schemas.microsoft.com/office/powerpoint/2010/main" val="177494663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199735" y="2043039"/>
            <a:ext cx="7959491" cy="2335213"/>
          </a:xfrm>
          <a:prstGeom prst="rect">
            <a:avLst/>
          </a:prstGeom>
          <a:solidFill>
            <a:schemeClr val="bg1">
              <a:lumMod val="85000"/>
              <a:alpha val="50000"/>
            </a:schemeClr>
          </a:solidFill>
          <a:ln w="25400" cap="flat" cmpd="sng" algn="ctr">
            <a:solidFill>
              <a:schemeClr val="tx2"/>
            </a:solidFill>
            <a:prstDash val="dash"/>
            <a:round/>
            <a:headEnd type="none" w="med" len="med"/>
            <a:tailEnd type="none" w="med" len="med"/>
          </a:ln>
          <a:effectLst/>
        </p:spPr>
        <p:txBody>
          <a:bodyPr/>
          <a:lstStyle/>
          <a:p>
            <a:pPr>
              <a:defRPr/>
            </a:pPr>
            <a:r>
              <a:rPr lang="en-US" dirty="0">
                <a:solidFill>
                  <a:prstClr val="white"/>
                </a:solidFill>
              </a:rPr>
              <a:t>	</a:t>
            </a:r>
          </a:p>
        </p:txBody>
      </p:sp>
      <p:cxnSp>
        <p:nvCxnSpPr>
          <p:cNvPr id="69" name="Straight Arrow Connector 68"/>
          <p:cNvCxnSpPr/>
          <p:nvPr/>
        </p:nvCxnSpPr>
        <p:spPr bwMode="auto">
          <a:xfrm flipV="1">
            <a:off x="4100563" y="2717949"/>
            <a:ext cx="3822173"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3408676"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5" name="Rectangle 44"/>
          <p:cNvSpPr/>
          <p:nvPr/>
        </p:nvSpPr>
        <p:spPr>
          <a:xfrm>
            <a:off x="2199735" y="1052438"/>
            <a:ext cx="9476328" cy="762000"/>
          </a:xfrm>
          <a:prstGeom prst="rect">
            <a:avLst/>
          </a:prstGeom>
          <a:solidFill>
            <a:schemeClr val="bg1">
              <a:lumMod val="85000"/>
            </a:schemeClr>
          </a:solidFill>
          <a:ln w="25400" cap="flat" cmpd="sng" algn="ctr">
            <a:noFill/>
            <a:prstDash val="sysDot"/>
            <a:round/>
            <a:headEnd type="none" w="med" len="med"/>
            <a:tailEnd type="none" w="med" len="med"/>
          </a:ln>
          <a:effectLst/>
        </p:spPr>
        <p:txBody>
          <a:bodyPr anchor="b"/>
          <a:lstStyle/>
          <a:p>
            <a:pPr algn="ctr"/>
            <a:endParaRPr lang="en-US">
              <a:solidFill>
                <a:prstClr val="white"/>
              </a:solidFill>
            </a:endParaRPr>
          </a:p>
        </p:txBody>
      </p:sp>
      <p:sp>
        <p:nvSpPr>
          <p:cNvPr id="2" name="Title 1"/>
          <p:cNvSpPr>
            <a:spLocks noGrp="1"/>
          </p:cNvSpPr>
          <p:nvPr>
            <p:ph type="title"/>
          </p:nvPr>
        </p:nvSpPr>
        <p:spPr>
          <a:xfrm>
            <a:off x="519112" y="228600"/>
            <a:ext cx="11149013" cy="553998"/>
          </a:xfrm>
        </p:spPr>
        <p:txBody>
          <a:bodyPr/>
          <a:lstStyle/>
          <a:p>
            <a:r>
              <a:rPr lang="en-US" sz="4000" dirty="0" smtClean="0"/>
              <a:t>Storage Stamp Architecture</a:t>
            </a:r>
            <a:endParaRPr lang="en-US" sz="4000" dirty="0"/>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0800000">
            <a:off x="0" y="1927944"/>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7965937" y="2717949"/>
            <a:ext cx="1226479" cy="772894"/>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7565619" y="2717949"/>
            <a:ext cx="400318"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6399130" y="2717949"/>
            <a:ext cx="1523606" cy="772902"/>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44" name="TextBox 30"/>
          <p:cNvSpPr txBox="1">
            <a:spLocks noChangeArrowheads="1"/>
          </p:cNvSpPr>
          <p:nvPr/>
        </p:nvSpPr>
        <p:spPr bwMode="auto">
          <a:xfrm>
            <a:off x="522529" y="1008894"/>
            <a:ext cx="1568699"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solidFill>
                  <a:schemeClr val="tx2">
                    <a:alpha val="99000"/>
                  </a:schemeClr>
                </a:solidFill>
              </a:rPr>
              <a:t>Front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End </a:t>
            </a:r>
            <a:r>
              <a:rPr lang="en-US" dirty="0">
                <a:solidFill>
                  <a:schemeClr val="tx2">
                    <a:alpha val="99000"/>
                  </a:schemeClr>
                </a:solidFill>
              </a:rPr>
              <a:t>Layer</a:t>
            </a:r>
          </a:p>
        </p:txBody>
      </p:sp>
      <p:sp>
        <p:nvSpPr>
          <p:cNvPr id="47" name="Rectangle 46"/>
          <p:cNvSpPr/>
          <p:nvPr/>
        </p:nvSpPr>
        <p:spPr bwMode="auto">
          <a:xfrm>
            <a:off x="2706044"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4" name="Rectangle 63"/>
          <p:cNvSpPr/>
          <p:nvPr/>
        </p:nvSpPr>
        <p:spPr bwMode="auto">
          <a:xfrm>
            <a:off x="5141204"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6" name="Rectangle 65"/>
          <p:cNvSpPr/>
          <p:nvPr/>
        </p:nvSpPr>
        <p:spPr bwMode="auto">
          <a:xfrm>
            <a:off x="6873732"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7" name="Rectangle 66"/>
          <p:cNvSpPr/>
          <p:nvPr/>
        </p:nvSpPr>
        <p:spPr bwMode="auto">
          <a:xfrm>
            <a:off x="8606261" y="3497625"/>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8" name="Rectangle 67"/>
          <p:cNvSpPr/>
          <p:nvPr/>
        </p:nvSpPr>
        <p:spPr bwMode="auto">
          <a:xfrm>
            <a:off x="7274051" y="207096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Master</a:t>
            </a:r>
          </a:p>
        </p:txBody>
      </p:sp>
      <p:sp>
        <p:nvSpPr>
          <p:cNvPr id="73" name="Rectangle 72"/>
          <p:cNvSpPr/>
          <p:nvPr/>
        </p:nvSpPr>
        <p:spPr bwMode="auto">
          <a:xfrm>
            <a:off x="4534836"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4" name="Rectangle 73"/>
          <p:cNvSpPr/>
          <p:nvPr/>
        </p:nvSpPr>
        <p:spPr bwMode="auto">
          <a:xfrm>
            <a:off x="6363628"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5" name="Rectangle 74"/>
          <p:cNvSpPr/>
          <p:nvPr/>
        </p:nvSpPr>
        <p:spPr bwMode="auto">
          <a:xfrm>
            <a:off x="819242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6" name="Rectangle 75"/>
          <p:cNvSpPr/>
          <p:nvPr/>
        </p:nvSpPr>
        <p:spPr bwMode="auto">
          <a:xfrm>
            <a:off x="1002121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7" name="Rectangle 76"/>
          <p:cNvSpPr/>
          <p:nvPr/>
        </p:nvSpPr>
        <p:spPr bwMode="auto">
          <a:xfrm>
            <a:off x="10292290" y="2070963"/>
            <a:ext cx="1383773" cy="646985"/>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Lock Service</a:t>
            </a:r>
          </a:p>
        </p:txBody>
      </p:sp>
      <p:cxnSp>
        <p:nvCxnSpPr>
          <p:cNvPr id="78" name="Straight Arrow Connector 77"/>
          <p:cNvCxnSpPr/>
          <p:nvPr/>
        </p:nvCxnSpPr>
        <p:spPr bwMode="auto">
          <a:xfrm flipH="1" flipV="1">
            <a:off x="8657824" y="2394456"/>
            <a:ext cx="1585662" cy="0"/>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bwMode="auto">
          <a:xfrm flipH="1">
            <a:off x="9298148" y="2717948"/>
            <a:ext cx="1686029" cy="779678"/>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TextBox 30"/>
          <p:cNvSpPr txBox="1">
            <a:spLocks noChangeArrowheads="1"/>
          </p:cNvSpPr>
          <p:nvPr/>
        </p:nvSpPr>
        <p:spPr bwMode="auto">
          <a:xfrm>
            <a:off x="522529" y="2776680"/>
            <a:ext cx="1437125"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solidFill>
                  <a:schemeClr val="tx2">
                    <a:alpha val="99000"/>
                  </a:schemeClr>
                </a:solidFill>
              </a:rPr>
              <a:t>Partition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Layer</a:t>
            </a:r>
            <a:endParaRPr lang="en-US" dirty="0">
              <a:solidFill>
                <a:schemeClr val="tx2">
                  <a:alpha val="99000"/>
                </a:schemeClr>
              </a:solidFill>
            </a:endParaRPr>
          </a:p>
        </p:txBody>
      </p:sp>
      <p:sp>
        <p:nvSpPr>
          <p:cNvPr id="107" name="TextBox 30"/>
          <p:cNvSpPr txBox="1">
            <a:spLocks noChangeArrowheads="1"/>
          </p:cNvSpPr>
          <p:nvPr/>
        </p:nvSpPr>
        <p:spPr bwMode="auto">
          <a:xfrm>
            <a:off x="522529" y="4961878"/>
            <a:ext cx="898644" cy="867930"/>
          </a:xfrm>
          <a:prstGeom prst="rect">
            <a:avLst/>
          </a:prstGeom>
          <a:noFill/>
        </p:spPr>
        <p:txBody>
          <a:bodyPr wrap="none" lIns="0" rtlCol="0">
            <a:spAutoFit/>
          </a:bodyPr>
          <a:lstStyle>
            <a:defPPr>
              <a:defRPr lang="en-US"/>
            </a:defPPr>
            <a:lvl1pPr>
              <a:defRPr sz="2000">
                <a:solidFill>
                  <a:schemeClr val="tx2"/>
                </a:solidFill>
              </a:defRPr>
            </a:lvl1pPr>
          </a:lstStyle>
          <a:p>
            <a:pPr>
              <a:lnSpc>
                <a:spcPct val="90000"/>
              </a:lnSpc>
            </a:pPr>
            <a:r>
              <a:rPr lang="en-US" sz="2800" dirty="0">
                <a:solidFill>
                  <a:schemeClr val="accent2">
                    <a:alpha val="99000"/>
                  </a:schemeClr>
                </a:solidFill>
                <a:latin typeface="Segoe UI Light" pitchFamily="34" charset="0"/>
              </a:rPr>
              <a:t>DFS </a:t>
            </a:r>
          </a:p>
          <a:p>
            <a:pPr>
              <a:lnSpc>
                <a:spcPct val="90000"/>
              </a:lnSpc>
            </a:pPr>
            <a:r>
              <a:rPr lang="en-US" sz="2800" dirty="0">
                <a:solidFill>
                  <a:schemeClr val="accent2">
                    <a:alpha val="99000"/>
                  </a:schemeClr>
                </a:solidFill>
                <a:latin typeface="Segoe UI Light" pitchFamily="34" charset="0"/>
              </a:rPr>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70" name="Content Placeholder 2"/>
          <p:cNvSpPr txBox="1">
            <a:spLocks/>
          </p:cNvSpPr>
          <p:nvPr/>
        </p:nvSpPr>
        <p:spPr>
          <a:xfrm>
            <a:off x="8579177" y="186050"/>
            <a:ext cx="3109456" cy="761007"/>
          </a:xfrm>
          <a:prstGeom prst="rect">
            <a:avLst/>
          </a:prstGeom>
        </p:spPr>
        <p:txBody>
          <a:bodyPr vert="horz" wrap="square" lIns="0" tIns="0" rIns="0" bIns="0" rtlCol="0" anchor="ctr">
            <a:normAutofit fontScale="92500" lnSpcReduction="20000"/>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300"/>
              </a:spcBef>
              <a:buFont typeface="Arial" pitchFamily="34" charset="0"/>
              <a:buNone/>
            </a:pPr>
            <a:r>
              <a:rPr lang="en-US" sz="2000" spc="-50" smtClean="0"/>
              <a:t>Stateless Servers</a:t>
            </a:r>
          </a:p>
          <a:p>
            <a:pPr marL="3175" lvl="1" indent="0">
              <a:spcBef>
                <a:spcPts val="300"/>
              </a:spcBef>
              <a:buFont typeface="Arial" pitchFamily="34" charset="0"/>
              <a:buNone/>
            </a:pPr>
            <a:r>
              <a:rPr lang="en-US" sz="2000" spc="-50" smtClean="0"/>
              <a:t>Authentication + authorization</a:t>
            </a:r>
          </a:p>
          <a:p>
            <a:pPr marL="3175" lvl="1" indent="0">
              <a:spcBef>
                <a:spcPts val="300"/>
              </a:spcBef>
              <a:buFont typeface="Arial" pitchFamily="34" charset="0"/>
              <a:buNone/>
            </a:pPr>
            <a:r>
              <a:rPr lang="en-US" sz="2000" spc="-50" smtClean="0"/>
              <a:t>Request routing</a:t>
            </a:r>
            <a:endParaRPr lang="en-US" sz="2000" spc="-50" dirty="0"/>
          </a:p>
        </p:txBody>
      </p:sp>
      <p:sp>
        <p:nvSpPr>
          <p:cNvPr id="46"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Tree>
    <p:extLst>
      <p:ext uri="{BB962C8B-B14F-4D97-AF65-F5344CB8AC3E}">
        <p14:creationId xmlns:p14="http://schemas.microsoft.com/office/powerpoint/2010/main" val="11861012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199735" y="2043039"/>
            <a:ext cx="7959491" cy="2335213"/>
          </a:xfrm>
          <a:prstGeom prst="rect">
            <a:avLst/>
          </a:prstGeom>
          <a:solidFill>
            <a:schemeClr val="bg1">
              <a:lumMod val="85000"/>
              <a:alpha val="50000"/>
            </a:schemeClr>
          </a:solidFill>
          <a:ln w="25400" cap="flat" cmpd="sng" algn="ctr">
            <a:solidFill>
              <a:schemeClr val="tx2"/>
            </a:solidFill>
            <a:prstDash val="dash"/>
            <a:round/>
            <a:headEnd type="none" w="med" len="med"/>
            <a:tailEnd type="none" w="med" len="med"/>
          </a:ln>
          <a:effectLst/>
        </p:spPr>
        <p:txBody>
          <a:bodyPr/>
          <a:lstStyle/>
          <a:p>
            <a:pPr>
              <a:defRPr/>
            </a:pPr>
            <a:r>
              <a:rPr lang="en-US" dirty="0">
                <a:solidFill>
                  <a:prstClr val="white"/>
                </a:solidFill>
              </a:rPr>
              <a:t>	</a:t>
            </a:r>
          </a:p>
        </p:txBody>
      </p:sp>
      <p:cxnSp>
        <p:nvCxnSpPr>
          <p:cNvPr id="69" name="Straight Arrow Connector 68"/>
          <p:cNvCxnSpPr/>
          <p:nvPr/>
        </p:nvCxnSpPr>
        <p:spPr bwMode="auto">
          <a:xfrm flipV="1">
            <a:off x="4100563" y="2717949"/>
            <a:ext cx="3822173"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3408676"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5" name="Rectangle 44"/>
          <p:cNvSpPr/>
          <p:nvPr/>
        </p:nvSpPr>
        <p:spPr>
          <a:xfrm>
            <a:off x="2199735" y="1052438"/>
            <a:ext cx="9476328" cy="762000"/>
          </a:xfrm>
          <a:prstGeom prst="rect">
            <a:avLst/>
          </a:prstGeom>
          <a:solidFill>
            <a:schemeClr val="bg1">
              <a:lumMod val="85000"/>
            </a:schemeClr>
          </a:solidFill>
          <a:ln w="25400" cap="flat" cmpd="sng" algn="ctr">
            <a:noFill/>
            <a:prstDash val="sysDot"/>
            <a:round/>
            <a:headEnd type="none" w="med" len="med"/>
            <a:tailEnd type="none" w="med" len="med"/>
          </a:ln>
          <a:effectLst/>
        </p:spPr>
        <p:txBody>
          <a:bodyPr anchor="b"/>
          <a:lstStyle/>
          <a:p>
            <a:pPr algn="ctr"/>
            <a:endParaRPr lang="en-US">
              <a:solidFill>
                <a:prstClr val="white"/>
              </a:solidFill>
            </a:endParaRPr>
          </a:p>
        </p:txBody>
      </p:sp>
      <p:sp>
        <p:nvSpPr>
          <p:cNvPr id="2" name="Title 1"/>
          <p:cNvSpPr>
            <a:spLocks noGrp="1"/>
          </p:cNvSpPr>
          <p:nvPr>
            <p:ph type="title"/>
          </p:nvPr>
        </p:nvSpPr>
        <p:spPr>
          <a:xfrm>
            <a:off x="519112" y="228600"/>
            <a:ext cx="11149013" cy="553998"/>
          </a:xfrm>
        </p:spPr>
        <p:txBody>
          <a:bodyPr/>
          <a:lstStyle/>
          <a:p>
            <a:r>
              <a:rPr lang="en-US" sz="4000" dirty="0" smtClean="0"/>
              <a:t>Storage Stamp Architecture</a:t>
            </a:r>
            <a:endParaRPr lang="en-US" sz="4000" dirty="0"/>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8" name="Line 26"/>
          <p:cNvSpPr>
            <a:spLocks noChangeShapeType="1"/>
          </p:cNvSpPr>
          <p:nvPr/>
        </p:nvSpPr>
        <p:spPr bwMode="auto">
          <a:xfrm>
            <a:off x="6805427" y="5624443"/>
            <a:ext cx="1117309" cy="228600"/>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cxnSp>
        <p:nvCxnSpPr>
          <p:cNvPr id="63" name="Straight Connector 62"/>
          <p:cNvCxnSpPr/>
          <p:nvPr/>
        </p:nvCxnSpPr>
        <p:spPr>
          <a:xfrm rot="10800000">
            <a:off x="0" y="1927944"/>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7965937" y="2717949"/>
            <a:ext cx="1226479" cy="772894"/>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7565619" y="2717949"/>
            <a:ext cx="400318"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6399130" y="2717949"/>
            <a:ext cx="1523606" cy="772902"/>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44" name="TextBox 30"/>
          <p:cNvSpPr txBox="1">
            <a:spLocks noChangeArrowheads="1"/>
          </p:cNvSpPr>
          <p:nvPr/>
        </p:nvSpPr>
        <p:spPr bwMode="auto">
          <a:xfrm>
            <a:off x="522529" y="1008894"/>
            <a:ext cx="1568699"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Front </a:t>
            </a:r>
            <a:r>
              <a:rPr lang="en-US" dirty="0" smtClean="0"/>
              <a:t/>
            </a:r>
            <a:br>
              <a:rPr lang="en-US" dirty="0" smtClean="0"/>
            </a:br>
            <a:r>
              <a:rPr lang="en-US" dirty="0" smtClean="0"/>
              <a:t>End </a:t>
            </a:r>
            <a:r>
              <a:rPr lang="en-US" dirty="0"/>
              <a:t>Layer</a:t>
            </a:r>
          </a:p>
        </p:txBody>
      </p:sp>
      <p:sp>
        <p:nvSpPr>
          <p:cNvPr id="47" name="Rectangle 46"/>
          <p:cNvSpPr/>
          <p:nvPr/>
        </p:nvSpPr>
        <p:spPr bwMode="auto">
          <a:xfrm>
            <a:off x="2706044"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55" name="Line 26"/>
          <p:cNvSpPr>
            <a:spLocks noChangeShapeType="1"/>
          </p:cNvSpPr>
          <p:nvPr/>
        </p:nvSpPr>
        <p:spPr bwMode="auto">
          <a:xfrm>
            <a:off x="6867749" y="747638"/>
            <a:ext cx="0" cy="457200"/>
          </a:xfrm>
          <a:prstGeom prst="line">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56" name="TextBox 30"/>
          <p:cNvSpPr txBox="1">
            <a:spLocks noChangeArrowheads="1"/>
          </p:cNvSpPr>
          <p:nvPr/>
        </p:nvSpPr>
        <p:spPr bwMode="auto">
          <a:xfrm>
            <a:off x="6981499" y="684725"/>
            <a:ext cx="2908680"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Incoming Write Request</a:t>
            </a:r>
          </a:p>
        </p:txBody>
      </p: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4" name="Rectangle 63"/>
          <p:cNvSpPr/>
          <p:nvPr/>
        </p:nvSpPr>
        <p:spPr bwMode="auto">
          <a:xfrm>
            <a:off x="5141204"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6" name="Rectangle 65"/>
          <p:cNvSpPr/>
          <p:nvPr/>
        </p:nvSpPr>
        <p:spPr bwMode="auto">
          <a:xfrm>
            <a:off x="6873732"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7" name="Rectangle 66"/>
          <p:cNvSpPr/>
          <p:nvPr/>
        </p:nvSpPr>
        <p:spPr bwMode="auto">
          <a:xfrm>
            <a:off x="8606261" y="3497625"/>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8" name="Rectangle 67"/>
          <p:cNvSpPr/>
          <p:nvPr/>
        </p:nvSpPr>
        <p:spPr bwMode="auto">
          <a:xfrm>
            <a:off x="7274051" y="207096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Master</a:t>
            </a:r>
          </a:p>
        </p:txBody>
      </p:sp>
      <p:sp>
        <p:nvSpPr>
          <p:cNvPr id="73" name="Rectangle 72"/>
          <p:cNvSpPr/>
          <p:nvPr/>
        </p:nvSpPr>
        <p:spPr bwMode="auto">
          <a:xfrm>
            <a:off x="4534836"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4" name="Rectangle 73"/>
          <p:cNvSpPr/>
          <p:nvPr/>
        </p:nvSpPr>
        <p:spPr bwMode="auto">
          <a:xfrm>
            <a:off x="6363628"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5" name="Rectangle 74"/>
          <p:cNvSpPr/>
          <p:nvPr/>
        </p:nvSpPr>
        <p:spPr bwMode="auto">
          <a:xfrm>
            <a:off x="819242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6" name="Rectangle 75"/>
          <p:cNvSpPr/>
          <p:nvPr/>
        </p:nvSpPr>
        <p:spPr bwMode="auto">
          <a:xfrm>
            <a:off x="1002121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7" name="Rectangle 76"/>
          <p:cNvSpPr/>
          <p:nvPr/>
        </p:nvSpPr>
        <p:spPr bwMode="auto">
          <a:xfrm>
            <a:off x="10292290" y="2070963"/>
            <a:ext cx="1383773" cy="646985"/>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Lock Service</a:t>
            </a:r>
          </a:p>
        </p:txBody>
      </p:sp>
      <p:cxnSp>
        <p:nvCxnSpPr>
          <p:cNvPr id="78" name="Straight Arrow Connector 77"/>
          <p:cNvCxnSpPr/>
          <p:nvPr/>
        </p:nvCxnSpPr>
        <p:spPr bwMode="auto">
          <a:xfrm flipH="1" flipV="1">
            <a:off x="8657824" y="2394456"/>
            <a:ext cx="1585662" cy="0"/>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bwMode="auto">
          <a:xfrm flipH="1">
            <a:off x="9298148" y="2717948"/>
            <a:ext cx="1686029" cy="779678"/>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6300173" y="860281"/>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86" name="Oval 85"/>
          <p:cNvSpPr/>
          <p:nvPr/>
        </p:nvSpPr>
        <p:spPr bwMode="auto">
          <a:xfrm>
            <a:off x="6464621" y="5530735"/>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87" name="Oval 86"/>
          <p:cNvSpPr/>
          <p:nvPr/>
        </p:nvSpPr>
        <p:spPr bwMode="auto">
          <a:xfrm>
            <a:off x="8101613" y="5749213"/>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88" name="Line 26"/>
          <p:cNvSpPr>
            <a:spLocks noChangeShapeType="1"/>
          </p:cNvSpPr>
          <p:nvPr/>
        </p:nvSpPr>
        <p:spPr bwMode="auto">
          <a:xfrm flipV="1">
            <a:off x="8350370" y="5270111"/>
            <a:ext cx="756212" cy="479102"/>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0" name="Line 26"/>
          <p:cNvSpPr>
            <a:spLocks noChangeShapeType="1"/>
          </p:cNvSpPr>
          <p:nvPr/>
        </p:nvSpPr>
        <p:spPr bwMode="auto">
          <a:xfrm>
            <a:off x="5517210" y="3984114"/>
            <a:ext cx="1007768" cy="1427335"/>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1" name="Line 26"/>
          <p:cNvSpPr>
            <a:spLocks noChangeShapeType="1"/>
          </p:cNvSpPr>
          <p:nvPr/>
        </p:nvSpPr>
        <p:spPr bwMode="auto">
          <a:xfrm flipH="1">
            <a:off x="5517209" y="1419537"/>
            <a:ext cx="1057382" cy="2078089"/>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2" name="Line 26"/>
          <p:cNvSpPr>
            <a:spLocks noChangeShapeType="1"/>
          </p:cNvSpPr>
          <p:nvPr/>
        </p:nvSpPr>
        <p:spPr bwMode="auto">
          <a:xfrm flipH="1">
            <a:off x="6629116" y="699459"/>
            <a:ext cx="0" cy="658709"/>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3" name="TextBox 30"/>
          <p:cNvSpPr txBox="1">
            <a:spLocks noChangeArrowheads="1"/>
          </p:cNvSpPr>
          <p:nvPr/>
        </p:nvSpPr>
        <p:spPr bwMode="auto">
          <a:xfrm>
            <a:off x="5760602" y="817164"/>
            <a:ext cx="596638"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err="1"/>
              <a:t>Ack</a:t>
            </a:r>
            <a:endParaRPr lang="en-US" dirty="0"/>
          </a:p>
        </p:txBody>
      </p:sp>
      <p:cxnSp>
        <p:nvCxnSpPr>
          <p:cNvPr id="95" name="Straight Arrow Connector 94"/>
          <p:cNvCxnSpPr/>
          <p:nvPr/>
        </p:nvCxnSpPr>
        <p:spPr>
          <a:xfrm flipH="1">
            <a:off x="5824465" y="1558037"/>
            <a:ext cx="987618" cy="1939589"/>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34" idx="0"/>
          </p:cNvCxnSpPr>
          <p:nvPr/>
        </p:nvCxnSpPr>
        <p:spPr>
          <a:xfrm>
            <a:off x="5833091" y="4212715"/>
            <a:ext cx="741501" cy="1106928"/>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6856215" y="5530735"/>
            <a:ext cx="1109722" cy="218478"/>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8266108" y="5091043"/>
            <a:ext cx="875511" cy="548932"/>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6" name="TextBox 30"/>
          <p:cNvSpPr txBox="1">
            <a:spLocks noChangeArrowheads="1"/>
          </p:cNvSpPr>
          <p:nvPr/>
        </p:nvSpPr>
        <p:spPr bwMode="auto">
          <a:xfrm>
            <a:off x="522529" y="2776680"/>
            <a:ext cx="1437125"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Partition </a:t>
            </a:r>
            <a:r>
              <a:rPr lang="en-US" dirty="0" smtClean="0"/>
              <a:t/>
            </a:r>
            <a:br>
              <a:rPr lang="en-US" dirty="0" smtClean="0"/>
            </a:br>
            <a:r>
              <a:rPr lang="en-US" dirty="0" smtClean="0"/>
              <a:t>Layer</a:t>
            </a:r>
            <a:endParaRPr lang="en-US" dirty="0"/>
          </a:p>
        </p:txBody>
      </p:sp>
      <p:sp>
        <p:nvSpPr>
          <p:cNvPr id="107" name="TextBox 30"/>
          <p:cNvSpPr txBox="1">
            <a:spLocks noChangeArrowheads="1"/>
          </p:cNvSpPr>
          <p:nvPr/>
        </p:nvSpPr>
        <p:spPr bwMode="auto">
          <a:xfrm>
            <a:off x="522529" y="4961878"/>
            <a:ext cx="898644" cy="867930"/>
          </a:xfrm>
          <a:prstGeom prst="rect">
            <a:avLst/>
          </a:prstGeom>
          <a:noFill/>
        </p:spPr>
        <p:txBody>
          <a:bodyPr wrap="none" lIns="0" rtlCol="0">
            <a:spAutoFit/>
          </a:bodyPr>
          <a:lstStyle>
            <a:defPPr>
              <a:defRPr lang="en-US"/>
            </a:defPPr>
            <a:lvl1pPr>
              <a:defRPr sz="2000">
                <a:solidFill>
                  <a:schemeClr val="tx2"/>
                </a:solidFill>
              </a:defRPr>
            </a:lvl1pPr>
          </a:lstStyle>
          <a:p>
            <a:pPr>
              <a:lnSpc>
                <a:spcPct val="90000"/>
              </a:lnSpc>
            </a:pPr>
            <a:r>
              <a:rPr lang="en-US" sz="2800" dirty="0">
                <a:solidFill>
                  <a:schemeClr val="accent2">
                    <a:alpha val="99000"/>
                  </a:schemeClr>
                </a:solidFill>
                <a:latin typeface="Segoe UI Light" pitchFamily="34" charset="0"/>
              </a:rPr>
              <a:t>DFS </a:t>
            </a:r>
          </a:p>
          <a:p>
            <a:pPr>
              <a:lnSpc>
                <a:spcPct val="90000"/>
              </a:lnSpc>
            </a:pPr>
            <a:r>
              <a:rPr lang="en-US" sz="2800" dirty="0">
                <a:solidFill>
                  <a:schemeClr val="accent2">
                    <a:alpha val="99000"/>
                  </a:schemeClr>
                </a:solidFill>
                <a:latin typeface="Segoe UI Light" pitchFamily="34" charset="0"/>
              </a:rPr>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59"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Tree>
    <p:extLst>
      <p:ext uri="{BB962C8B-B14F-4D97-AF65-F5344CB8AC3E}">
        <p14:creationId xmlns:p14="http://schemas.microsoft.com/office/powerpoint/2010/main" val="147276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55561E-6 2.77556E-17 L -0.08232 0.34676 " pathEditMode="relative" rAng="0" ptsTypes="AA">
                                      <p:cBhvr>
                                        <p:cTn id="20" dur="1000" fill="hold"/>
                                        <p:tgtEl>
                                          <p:spTgt spid="85"/>
                                        </p:tgtEl>
                                        <p:attrNameLst>
                                          <p:attrName>ppt_x</p:attrName>
                                          <p:attrName>ppt_y</p:attrName>
                                        </p:attrNameLst>
                                      </p:cBhvr>
                                      <p:rCtr x="-4116" y="17338"/>
                                    </p:animMotion>
                                  </p:childTnLst>
                                </p:cTn>
                              </p:par>
                              <p:par>
                                <p:cTn id="21" presetID="22" presetClass="entr" presetSubtype="1"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up)">
                                      <p:cBhvr>
                                        <p:cTn id="23" dur="500"/>
                                        <p:tgtEl>
                                          <p:spTgt spid="95"/>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repeatCount="2000" fill="hold" grpId="0" nodeType="clickEffect">
                                  <p:stCondLst>
                                    <p:cond delay="0"/>
                                  </p:stCondLst>
                                  <p:childTnLst>
                                    <p:animEffect transition="out" filter="fade">
                                      <p:cBhvr>
                                        <p:cTn id="27" dur="500" tmFilter="0, 0; .2, .5; .8, .5; 1, 0"/>
                                        <p:tgtEl>
                                          <p:spTgt spid="64"/>
                                        </p:tgtEl>
                                      </p:cBhvr>
                                    </p:animEffect>
                                    <p:animScale>
                                      <p:cBhvr>
                                        <p:cTn id="28" dur="250" autoRev="1" fill="hold"/>
                                        <p:tgtEl>
                                          <p:spTgt spid="64"/>
                                        </p:tgtEl>
                                      </p:cBhvr>
                                      <p:by x="105000" y="105000"/>
                                    </p:animScale>
                                  </p:childTnLst>
                                </p:cTn>
                              </p:par>
                            </p:childTnLst>
                          </p:cTn>
                        </p:par>
                        <p:par>
                          <p:cTn id="29" fill="hold">
                            <p:stCondLst>
                              <p:cond delay="1000"/>
                            </p:stCondLst>
                            <p:childTnLst>
                              <p:par>
                                <p:cTn id="30" presetID="42" presetClass="path" presetSubtype="0" accel="50000" decel="50000" fill="hold" grpId="2" nodeType="afterEffect">
                                  <p:stCondLst>
                                    <p:cond delay="0"/>
                                  </p:stCondLst>
                                  <p:childTnLst>
                                    <p:animMotion origin="layout" path="M -0.08206 0.425 L 0.00989 0.65 " pathEditMode="relative" rAng="0" ptsTypes="AA">
                                      <p:cBhvr>
                                        <p:cTn id="31" dur="1000" fill="hold"/>
                                        <p:tgtEl>
                                          <p:spTgt spid="85"/>
                                        </p:tgtEl>
                                        <p:attrNameLst>
                                          <p:attrName>ppt_x</p:attrName>
                                          <p:attrName>ppt_y</p:attrName>
                                        </p:attrNameLst>
                                      </p:cBhvr>
                                      <p:rCtr x="4598" y="11250"/>
                                    </p:animMotion>
                                  </p:childTnLst>
                                </p:cTn>
                              </p:par>
                              <p:par>
                                <p:cTn id="32" presetID="22" presetClass="entr" presetSubtype="1" fill="hold"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up)">
                                      <p:cBhvr>
                                        <p:cTn id="34" dur="500"/>
                                        <p:tgtEl>
                                          <p:spTgt spid="96"/>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childTnLst>
                          </p:cTn>
                        </p:par>
                        <p:par>
                          <p:cTn id="39" fill="hold">
                            <p:stCondLst>
                              <p:cond delay="2500"/>
                            </p:stCondLst>
                            <p:childTnLst>
                              <p:par>
                                <p:cTn id="40" presetID="42" presetClass="path" presetSubtype="0" accel="50000" decel="50000" fill="hold" grpId="3" nodeType="afterEffect">
                                  <p:stCondLst>
                                    <p:cond delay="0"/>
                                  </p:stCondLst>
                                  <p:childTnLst>
                                    <p:animMotion origin="layout" path="M 0.00989 0.65 L 0.15043 0.69282 " pathEditMode="relative" rAng="0" ptsTypes="AA">
                                      <p:cBhvr>
                                        <p:cTn id="41" dur="1000" fill="hold"/>
                                        <p:tgtEl>
                                          <p:spTgt spid="85"/>
                                        </p:tgtEl>
                                        <p:attrNameLst>
                                          <p:attrName>ppt_x</p:attrName>
                                          <p:attrName>ppt_y</p:attrName>
                                        </p:attrNameLst>
                                      </p:cBhvr>
                                      <p:rCtr x="7020" y="2130"/>
                                    </p:animMotion>
                                  </p:childTnLst>
                                </p:cTn>
                              </p:par>
                              <p:par>
                                <p:cTn id="42" presetID="22" presetClass="entr" presetSubtype="1" fill="hold" nodeType="withEffect">
                                  <p:stCondLst>
                                    <p:cond delay="0"/>
                                  </p:stCondLst>
                                  <p:childTnLst>
                                    <p:set>
                                      <p:cBhvr>
                                        <p:cTn id="43" dur="1" fill="hold">
                                          <p:stCondLst>
                                            <p:cond delay="0"/>
                                          </p:stCondLst>
                                        </p:cTn>
                                        <p:tgtEl>
                                          <p:spTgt spid="99"/>
                                        </p:tgtEl>
                                        <p:attrNameLst>
                                          <p:attrName>style.visibility</p:attrName>
                                        </p:attrNameLst>
                                      </p:cBhvr>
                                      <p:to>
                                        <p:strVal val="visible"/>
                                      </p:to>
                                    </p:set>
                                    <p:animEffect transition="in" filter="wipe(up)">
                                      <p:cBhvr>
                                        <p:cTn id="44" dur="500"/>
                                        <p:tgtEl>
                                          <p:spTgt spid="99"/>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500"/>
                                        <p:tgtEl>
                                          <p:spTgt spid="87"/>
                                        </p:tgtEl>
                                      </p:cBhvr>
                                    </p:animEffect>
                                  </p:childTnLst>
                                </p:cTn>
                              </p:par>
                            </p:childTnLst>
                          </p:cTn>
                        </p:par>
                        <p:par>
                          <p:cTn id="49" fill="hold">
                            <p:stCondLst>
                              <p:cond delay="4000"/>
                            </p:stCondLst>
                            <p:childTnLst>
                              <p:par>
                                <p:cTn id="50" presetID="42" presetClass="path" presetSubtype="0" accel="50000" decel="50000" fill="hold" grpId="4" nodeType="afterEffect">
                                  <p:stCondLst>
                                    <p:cond delay="0"/>
                                  </p:stCondLst>
                                  <p:childTnLst>
                                    <p:animMotion origin="layout" path="M 0.15043 0.69282 L 0.23964 0.60602 " pathEditMode="relative" rAng="0" ptsTypes="AA">
                                      <p:cBhvr>
                                        <p:cTn id="51" dur="1000" fill="hold"/>
                                        <p:tgtEl>
                                          <p:spTgt spid="85"/>
                                        </p:tgtEl>
                                        <p:attrNameLst>
                                          <p:attrName>ppt_x</p:attrName>
                                          <p:attrName>ppt_y</p:attrName>
                                        </p:attrNameLst>
                                      </p:cBhvr>
                                      <p:rCtr x="4454" y="-4352"/>
                                    </p:animMotion>
                                  </p:childTnLst>
                                </p:cTn>
                              </p:par>
                              <p:par>
                                <p:cTn id="52" presetID="22" presetClass="entr" presetSubtype="4" fill="hold" nodeType="with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wipe(down)">
                                      <p:cBhvr>
                                        <p:cTn id="54" dur="500"/>
                                        <p:tgtEl>
                                          <p:spTgt spid="10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ipe(right)">
                                      <p:cBhvr>
                                        <p:cTn id="59" dur="500"/>
                                        <p:tgtEl>
                                          <p:spTgt spid="88"/>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right)">
                                      <p:cBhvr>
                                        <p:cTn id="63" dur="500"/>
                                        <p:tgtEl>
                                          <p:spTgt spid="58"/>
                                        </p:tgtEl>
                                      </p:cBhvr>
                                    </p:animEffect>
                                  </p:childTnLst>
                                </p:cTn>
                              </p:par>
                            </p:childTnLst>
                          </p:cTn>
                        </p:par>
                        <p:par>
                          <p:cTn id="64" fill="hold">
                            <p:stCondLst>
                              <p:cond delay="1000"/>
                            </p:stCondLst>
                            <p:childTnLst>
                              <p:par>
                                <p:cTn id="65" presetID="22" presetClass="entr" presetSubtype="4"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down)">
                                      <p:cBhvr>
                                        <p:cTn id="67" dur="500"/>
                                        <p:tgtEl>
                                          <p:spTgt spid="90"/>
                                        </p:tgtEl>
                                      </p:cBhvr>
                                    </p:animEffect>
                                  </p:childTnLst>
                                </p:cTn>
                              </p:par>
                            </p:childTnLst>
                          </p:cTn>
                        </p:par>
                        <p:par>
                          <p:cTn id="68" fill="hold">
                            <p:stCondLst>
                              <p:cond delay="1500"/>
                            </p:stCondLst>
                            <p:childTnLst>
                              <p:par>
                                <p:cTn id="69" presetID="22" presetClass="entr" presetSubtype="4" fill="hold" grpId="0" nodeType="after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wipe(down)">
                                      <p:cBhvr>
                                        <p:cTn id="71" dur="500"/>
                                        <p:tgtEl>
                                          <p:spTgt spid="91"/>
                                        </p:tgtEl>
                                      </p:cBhvr>
                                    </p:animEffect>
                                  </p:childTnLst>
                                </p:cTn>
                              </p:par>
                            </p:childTnLst>
                          </p:cTn>
                        </p:par>
                        <p:par>
                          <p:cTn id="72" fill="hold">
                            <p:stCondLst>
                              <p:cond delay="2000"/>
                            </p:stCondLst>
                            <p:childTnLst>
                              <p:par>
                                <p:cTn id="73" presetID="22" presetClass="entr" presetSubtype="4" fill="hold" grpId="0" nodeType="after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wipe(down)">
                                      <p:cBhvr>
                                        <p:cTn id="75" dur="500"/>
                                        <p:tgtEl>
                                          <p:spTgt spid="9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fade">
                                      <p:cBhvr>
                                        <p:cTn id="7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5" grpId="0" animBg="1"/>
      <p:bldP spid="56" grpId="0"/>
      <p:bldP spid="64" grpId="0" animBg="1"/>
      <p:bldP spid="85" grpId="0" animBg="1"/>
      <p:bldP spid="85" grpId="1" animBg="1"/>
      <p:bldP spid="85" grpId="2" animBg="1"/>
      <p:bldP spid="85" grpId="3" animBg="1"/>
      <p:bldP spid="85" grpId="4" animBg="1"/>
      <p:bldP spid="86" grpId="0" animBg="1"/>
      <p:bldP spid="87" grpId="0" animBg="1"/>
      <p:bldP spid="88" grpId="0" animBg="1"/>
      <p:bldP spid="90" grpId="0" animBg="1"/>
      <p:bldP spid="91" grpId="0" animBg="1"/>
      <p:bldP spid="92" grpId="0" animBg="1"/>
      <p:bldP spid="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Layer – Scalable Object Index</a:t>
            </a:r>
          </a:p>
        </p:txBody>
      </p:sp>
      <p:sp>
        <p:nvSpPr>
          <p:cNvPr id="3" name="Content Placeholder 5"/>
          <p:cNvSpPr txBox="1">
            <a:spLocks/>
          </p:cNvSpPr>
          <p:nvPr/>
        </p:nvSpPr>
        <p:spPr>
          <a:xfrm>
            <a:off x="517525" y="1434735"/>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100s of Billions of blobs, entities, messages across all accounts can be stored in a </a:t>
            </a:r>
            <a:r>
              <a:rPr lang="en-US" sz="2800" spc="-100" dirty="0" smtClean="0">
                <a:solidFill>
                  <a:srgbClr val="00B0F0">
                    <a:alpha val="99000"/>
                  </a:srgbClr>
                </a:solidFill>
                <a:latin typeface="Segoe UI Light" pitchFamily="34" charset="0"/>
              </a:rPr>
              <a:t>stamp</a:t>
            </a:r>
          </a:p>
          <a:p>
            <a:pPr marL="3175" lvl="1" indent="0">
              <a:spcBef>
                <a:spcPts val="1200"/>
              </a:spcBef>
              <a:buNone/>
            </a:pPr>
            <a:r>
              <a:rPr lang="en-US" sz="2000" spc="-50" dirty="0"/>
              <a:t>Need to efficiently enumerate, query, get, and update them</a:t>
            </a:r>
          </a:p>
          <a:p>
            <a:pPr marL="3175" lvl="1" indent="0">
              <a:spcBef>
                <a:spcPts val="1200"/>
              </a:spcBef>
              <a:buNone/>
            </a:pPr>
            <a:r>
              <a:rPr lang="en-US" sz="2000" spc="-50" dirty="0"/>
              <a:t>Traffic pattern can be highly dynamic</a:t>
            </a:r>
          </a:p>
          <a:p>
            <a:pPr marL="347663" lvl="1" indent="0">
              <a:spcBef>
                <a:spcPts val="600"/>
              </a:spcBef>
              <a:buNone/>
            </a:pPr>
            <a:r>
              <a:rPr lang="en-US" sz="1800" spc="-50" dirty="0"/>
              <a:t>Hot objects, peak load, traffic bursts, </a:t>
            </a:r>
            <a:r>
              <a:rPr lang="en-US" sz="1800" spc="-50" dirty="0" err="1"/>
              <a:t>etc</a:t>
            </a:r>
            <a:endParaRPr lang="en-US" sz="1800" spc="-50" dirty="0"/>
          </a:p>
        </p:txBody>
      </p:sp>
      <p:sp>
        <p:nvSpPr>
          <p:cNvPr id="4" name="Content Placeholder 5"/>
          <p:cNvSpPr txBox="1">
            <a:spLocks/>
          </p:cNvSpPr>
          <p:nvPr/>
        </p:nvSpPr>
        <p:spPr>
          <a:xfrm>
            <a:off x="6262462" y="1432556"/>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Need a scalable index for the objects that </a:t>
            </a:r>
            <a:r>
              <a:rPr lang="en-US" sz="2800" spc="-100" dirty="0" smtClean="0">
                <a:solidFill>
                  <a:srgbClr val="00B0F0">
                    <a:alpha val="99000"/>
                  </a:srgbClr>
                </a:solidFill>
                <a:latin typeface="Segoe UI Light" pitchFamily="34" charset="0"/>
              </a:rPr>
              <a:t>can: </a:t>
            </a:r>
            <a:endParaRPr lang="en-US" sz="2800" spc="-100" dirty="0">
              <a:solidFill>
                <a:srgbClr val="00B0F0">
                  <a:alpha val="99000"/>
                </a:srgbClr>
              </a:solidFill>
              <a:latin typeface="Segoe UI Light" pitchFamily="34" charset="0"/>
            </a:endParaRPr>
          </a:p>
          <a:p>
            <a:pPr marL="3175" lvl="1" indent="0">
              <a:spcBef>
                <a:spcPts val="1200"/>
              </a:spcBef>
              <a:buNone/>
            </a:pPr>
            <a:r>
              <a:rPr lang="en-US" sz="2000" spc="-50" dirty="0" smtClean="0"/>
              <a:t>Spread </a:t>
            </a:r>
            <a:r>
              <a:rPr lang="en-US" sz="2000" spc="-50" dirty="0"/>
              <a:t>the index across 100s of servers</a:t>
            </a:r>
          </a:p>
          <a:p>
            <a:pPr marL="3175" lvl="1" indent="0">
              <a:spcBef>
                <a:spcPts val="1200"/>
              </a:spcBef>
              <a:buNone/>
            </a:pPr>
            <a:r>
              <a:rPr lang="en-US" sz="2000" spc="-50" dirty="0"/>
              <a:t>Dynamically load balance</a:t>
            </a:r>
          </a:p>
          <a:p>
            <a:pPr marL="347663" lvl="1" indent="0">
              <a:spcBef>
                <a:spcPts val="600"/>
              </a:spcBef>
              <a:buNone/>
            </a:pPr>
            <a:r>
              <a:rPr lang="en-US" sz="1800" spc="-50" dirty="0"/>
              <a:t>Dynamically change what servers are serving each part of the index based on load</a:t>
            </a:r>
          </a:p>
        </p:txBody>
      </p:sp>
      <p:sp>
        <p:nvSpPr>
          <p:cNvPr id="5" name="Freeform 89"/>
          <p:cNvSpPr>
            <a:spLocks noEditPoints="1"/>
          </p:cNvSpPr>
          <p:nvPr/>
        </p:nvSpPr>
        <p:spPr bwMode="black">
          <a:xfrm>
            <a:off x="4788294" y="4542432"/>
            <a:ext cx="2612237" cy="168156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629361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Scalable Object Index via Partitioning</a:t>
            </a:r>
          </a:p>
        </p:txBody>
      </p:sp>
      <p:sp>
        <p:nvSpPr>
          <p:cNvPr id="3" name="Content Placeholder 5"/>
          <p:cNvSpPr txBox="1">
            <a:spLocks/>
          </p:cNvSpPr>
          <p:nvPr/>
        </p:nvSpPr>
        <p:spPr>
          <a:xfrm>
            <a:off x="517525" y="1434735"/>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Partition Layer maintains an internal Object Index Table for each data abstraction</a:t>
            </a:r>
          </a:p>
          <a:p>
            <a:pPr marL="3175" lvl="1" indent="0">
              <a:spcBef>
                <a:spcPts val="1200"/>
              </a:spcBef>
              <a:buNone/>
            </a:pPr>
            <a:r>
              <a:rPr lang="en-US" sz="2000" spc="-50" dirty="0"/>
              <a:t>Blob Index: contains all blob objects for all accounts in a stamp </a:t>
            </a:r>
          </a:p>
          <a:p>
            <a:pPr marL="3175" lvl="1" indent="0">
              <a:spcBef>
                <a:spcPts val="1200"/>
              </a:spcBef>
              <a:buNone/>
            </a:pPr>
            <a:r>
              <a:rPr lang="en-US" sz="2000" spc="-50" dirty="0"/>
              <a:t>Entity Index: contains all entities for all accounts in a stamp</a:t>
            </a:r>
          </a:p>
          <a:p>
            <a:pPr marL="3175" lvl="1" indent="0">
              <a:spcBef>
                <a:spcPts val="1200"/>
              </a:spcBef>
              <a:buNone/>
            </a:pPr>
            <a:r>
              <a:rPr lang="en-US" sz="2000" spc="-50" dirty="0"/>
              <a:t>Message Index: contains all messages for all accounts in a stamp</a:t>
            </a:r>
          </a:p>
        </p:txBody>
      </p:sp>
      <p:sp>
        <p:nvSpPr>
          <p:cNvPr id="4" name="Content Placeholder 5"/>
          <p:cNvSpPr txBox="1">
            <a:spLocks/>
          </p:cNvSpPr>
          <p:nvPr/>
        </p:nvSpPr>
        <p:spPr>
          <a:xfrm>
            <a:off x="6262462" y="1432556"/>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Scalability is provided for each Object Index</a:t>
            </a:r>
          </a:p>
          <a:p>
            <a:pPr marL="3175" lvl="1" indent="0">
              <a:spcBef>
                <a:spcPts val="1200"/>
              </a:spcBef>
              <a:buNone/>
            </a:pPr>
            <a:r>
              <a:rPr lang="en-US" sz="2000" spc="-50" dirty="0"/>
              <a:t>Monitor load to each part of the index to determine hot spots</a:t>
            </a:r>
          </a:p>
          <a:p>
            <a:pPr marL="3175" lvl="1" indent="0">
              <a:spcBef>
                <a:spcPts val="1200"/>
              </a:spcBef>
              <a:buNone/>
            </a:pPr>
            <a:r>
              <a:rPr lang="en-US" sz="2000" spc="-50" dirty="0"/>
              <a:t>Index is dynamically split into thousands of Index </a:t>
            </a:r>
            <a:r>
              <a:rPr lang="en-US" sz="2000" spc="-50" dirty="0" err="1"/>
              <a:t>RangePartitions</a:t>
            </a:r>
            <a:r>
              <a:rPr lang="en-US" sz="2000" spc="-50" dirty="0"/>
              <a:t> based on load</a:t>
            </a:r>
          </a:p>
          <a:p>
            <a:pPr marL="3175" lvl="1" indent="0">
              <a:spcBef>
                <a:spcPts val="1200"/>
              </a:spcBef>
              <a:buNone/>
            </a:pPr>
            <a:r>
              <a:rPr lang="en-US" sz="2000" spc="-50" dirty="0"/>
              <a:t>Index </a:t>
            </a:r>
            <a:r>
              <a:rPr lang="en-US" sz="2000" spc="-50" dirty="0" err="1"/>
              <a:t>RangePartitions</a:t>
            </a:r>
            <a:r>
              <a:rPr lang="en-US" sz="2000" spc="-50" dirty="0"/>
              <a:t> are automatically load balanced across servers to quickly adapt to changes in </a:t>
            </a:r>
            <a:r>
              <a:rPr lang="en-US" sz="2000" spc="-50" dirty="0" smtClean="0"/>
              <a:t>load</a:t>
            </a:r>
            <a:endParaRPr lang="en-US" sz="2000" spc="-50" dirty="0"/>
          </a:p>
        </p:txBody>
      </p:sp>
      <p:sp>
        <p:nvSpPr>
          <p:cNvPr id="6" name="Freeform 84"/>
          <p:cNvSpPr>
            <a:spLocks noEditPoints="1"/>
          </p:cNvSpPr>
          <p:nvPr/>
        </p:nvSpPr>
        <p:spPr bwMode="black">
          <a:xfrm>
            <a:off x="10656730" y="5284305"/>
            <a:ext cx="942749" cy="1126977"/>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47324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 51"/>
          <p:cNvGraphicFramePr>
            <a:graphicFrameLocks noGrp="1"/>
          </p:cNvGraphicFramePr>
          <p:nvPr>
            <p:extLst>
              <p:ext uri="{D42A27DB-BD31-4B8C-83A1-F6EECF244321}">
                <p14:modId xmlns:p14="http://schemas.microsoft.com/office/powerpoint/2010/main" val="3302706093"/>
              </p:ext>
            </p:extLst>
          </p:nvPr>
        </p:nvGraphicFramePr>
        <p:xfrm>
          <a:off x="4756756" y="1481063"/>
          <a:ext cx="2398550" cy="4570592"/>
        </p:xfrm>
        <a:graphic>
          <a:graphicData uri="http://schemas.openxmlformats.org/drawingml/2006/table">
            <a:tbl>
              <a:tblPr firstRow="1">
                <a:tableStyleId>{2D5ABB26-0587-4C30-8999-92F81FD0307C}</a:tableStyleId>
              </a:tblPr>
              <a:tblGrid>
                <a:gridCol w="780173"/>
                <a:gridCol w="844651"/>
                <a:gridCol w="773726"/>
              </a:tblGrid>
              <a:tr h="377082">
                <a:tc>
                  <a:txBody>
                    <a:bodyPr/>
                    <a:lstStyle/>
                    <a:p>
                      <a:pPr algn="ctr"/>
                      <a:r>
                        <a:rPr lang="en-US" sz="1100" b="1" dirty="0" smtClean="0">
                          <a:solidFill>
                            <a:schemeClr val="bg1"/>
                          </a:solidFill>
                        </a:rPr>
                        <a:t>Account</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b="1" dirty="0" smtClean="0">
                          <a:solidFill>
                            <a:schemeClr val="bg1"/>
                          </a:solidFill>
                        </a:rPr>
                        <a:t>Container</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rPr>
                        <a:t>Blob</a:t>
                      </a:r>
                      <a:br>
                        <a:rPr lang="en-US" sz="1100" b="1" dirty="0" smtClean="0">
                          <a:solidFill>
                            <a:schemeClr val="bg1"/>
                          </a:solidFill>
                        </a:rPr>
                      </a:br>
                      <a:r>
                        <a:rPr lang="en-US" sz="1100" b="1" dirty="0" smtClean="0">
                          <a:solidFill>
                            <a:schemeClr val="bg1"/>
                          </a:solidFill>
                        </a:rPr>
                        <a:t>Name</a:t>
                      </a:r>
                      <a:endParaRPr lang="en-US" sz="1100" b="1" dirty="0" smtClean="0">
                        <a:solidFill>
                          <a:schemeClr val="bg1"/>
                        </a:solidFill>
                        <a:latin typeface="Calibri" pitchFamily="34" charset="0"/>
                        <a:cs typeface="Calibri"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32388">
                <a:tc>
                  <a:txBody>
                    <a:bodyPr/>
                    <a:lstStyle/>
                    <a:p>
                      <a:pPr algn="ctr"/>
                      <a:r>
                        <a:rPr lang="en-US" sz="1200" dirty="0" err="1" smtClean="0"/>
                        <a:t>aaaa</a:t>
                      </a:r>
                      <a:endParaRPr lang="en-US" sz="1200" b="1" dirty="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err="1" smtClean="0"/>
                        <a:t>aaaa</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err="1" smtClean="0"/>
                        <a:t>aaaaa</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10437">
                <a:tc>
                  <a:txBody>
                    <a:bodyPr/>
                    <a:lstStyle/>
                    <a:p>
                      <a:pPr algn="ctr"/>
                      <a:r>
                        <a:rPr lang="en-US" sz="1200" dirty="0" smtClean="0"/>
                        <a:t>……..</a:t>
                      </a:r>
                      <a:endParaRPr lang="en-US" sz="1200" b="1" dirty="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smtClean="0"/>
                        <a:t>……..</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smtClean="0"/>
                        <a:t>……..</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algn="ctr"/>
                      <a:r>
                        <a:rPr lang="en-US" sz="1200" dirty="0" smtClean="0"/>
                        <a:t>zzzz</a:t>
                      </a:r>
                      <a:endParaRPr lang="en-US" sz="1200" b="1" dirty="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200" dirty="0" smtClean="0"/>
                        <a:t>zzzz</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200" dirty="0" err="1" smtClean="0"/>
                        <a:t>zzzzz</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sp>
        <p:nvSpPr>
          <p:cNvPr id="53" name="Text Placeholder 5"/>
          <p:cNvSpPr txBox="1">
            <a:spLocks/>
          </p:cNvSpPr>
          <p:nvPr/>
        </p:nvSpPr>
        <p:spPr>
          <a:xfrm>
            <a:off x="517525" y="1446212"/>
            <a:ext cx="3989161" cy="4779963"/>
          </a:xfrm>
          <a:prstGeom prst="rect">
            <a:avLst/>
          </a:prstGeom>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1200"/>
              </a:spcBef>
              <a:buSzPct val="80000"/>
              <a:buNone/>
            </a:pPr>
            <a:r>
              <a:rPr lang="en-US" sz="2000" spc="-50" dirty="0">
                <a:gradFill>
                  <a:gsLst>
                    <a:gs pos="0">
                      <a:srgbClr val="595959"/>
                    </a:gs>
                    <a:gs pos="86000">
                      <a:srgbClr val="595959"/>
                    </a:gs>
                  </a:gsLst>
                  <a:lin ang="5400000" scaled="0"/>
                </a:gradFill>
              </a:rPr>
              <a:t>Split index into Range Partitions based on load </a:t>
            </a:r>
          </a:p>
          <a:p>
            <a:pPr marL="3175" lvl="1" indent="0">
              <a:spcBef>
                <a:spcPts val="1200"/>
              </a:spcBef>
              <a:buSzPct val="80000"/>
              <a:buNone/>
            </a:pPr>
            <a:r>
              <a:rPr lang="en-US" sz="2000" spc="-50" dirty="0">
                <a:gradFill>
                  <a:gsLst>
                    <a:gs pos="0">
                      <a:srgbClr val="595959"/>
                    </a:gs>
                    <a:gs pos="86000">
                      <a:srgbClr val="595959"/>
                    </a:gs>
                  </a:gsLst>
                  <a:lin ang="5400000" scaled="0"/>
                </a:gradFill>
              </a:rPr>
              <a:t>Can only split at </a:t>
            </a:r>
            <a:r>
              <a:rPr lang="en-US" sz="2000" spc="-50" dirty="0" err="1">
                <a:gradFill>
                  <a:gsLst>
                    <a:gs pos="0">
                      <a:srgbClr val="595959"/>
                    </a:gs>
                    <a:gs pos="86000">
                      <a:srgbClr val="595959"/>
                    </a:gs>
                  </a:gsLst>
                  <a:lin ang="5400000" scaled="0"/>
                </a:gradFill>
              </a:rPr>
              <a:t>PartitionKey</a:t>
            </a:r>
            <a:r>
              <a:rPr lang="en-US" sz="2000" spc="-50" dirty="0">
                <a:gradFill>
                  <a:gsLst>
                    <a:gs pos="0">
                      <a:srgbClr val="595959"/>
                    </a:gs>
                    <a:gs pos="86000">
                      <a:srgbClr val="595959"/>
                    </a:gs>
                  </a:gsLst>
                  <a:lin ang="5400000" scaled="0"/>
                </a:gradFill>
              </a:rPr>
              <a:t> boundaries</a:t>
            </a:r>
          </a:p>
          <a:p>
            <a:pPr marL="3175" lvl="1" indent="0">
              <a:spcBef>
                <a:spcPts val="1200"/>
              </a:spcBef>
              <a:buSzPct val="80000"/>
              <a:buNone/>
            </a:pPr>
            <a:r>
              <a:rPr lang="en-US" sz="2000" spc="-50" dirty="0" err="1">
                <a:gradFill>
                  <a:gsLst>
                    <a:gs pos="0">
                      <a:srgbClr val="595959"/>
                    </a:gs>
                    <a:gs pos="86000">
                      <a:srgbClr val="595959"/>
                    </a:gs>
                  </a:gsLst>
                  <a:lin ang="5400000" scaled="0"/>
                </a:gradFill>
              </a:rPr>
              <a:t>PartitionMap</a:t>
            </a:r>
            <a:r>
              <a:rPr lang="en-US" sz="2000" spc="-50" dirty="0">
                <a:gradFill>
                  <a:gsLst>
                    <a:gs pos="0">
                      <a:srgbClr val="595959"/>
                    </a:gs>
                    <a:gs pos="86000">
                      <a:srgbClr val="595959"/>
                    </a:gs>
                  </a:gsLst>
                  <a:lin ang="5400000" scaled="0"/>
                </a:gradFill>
              </a:rPr>
              <a:t> tracks Index RangePartition assignment to partition servers</a:t>
            </a:r>
          </a:p>
          <a:p>
            <a:pPr marL="3175" lvl="1" indent="0">
              <a:spcBef>
                <a:spcPts val="1200"/>
              </a:spcBef>
              <a:buSzPct val="80000"/>
              <a:buNone/>
            </a:pPr>
            <a:r>
              <a:rPr lang="en-US" sz="2000" spc="-50" dirty="0">
                <a:gradFill>
                  <a:gsLst>
                    <a:gs pos="0">
                      <a:srgbClr val="595959"/>
                    </a:gs>
                    <a:gs pos="86000">
                      <a:srgbClr val="595959"/>
                    </a:gs>
                  </a:gsLst>
                  <a:lin ang="5400000" scaled="0"/>
                </a:gradFill>
              </a:rPr>
              <a:t>Front-End caches the </a:t>
            </a:r>
            <a:r>
              <a:rPr lang="en-US" sz="2000" spc="-50" dirty="0" err="1">
                <a:gradFill>
                  <a:gsLst>
                    <a:gs pos="0">
                      <a:srgbClr val="595959"/>
                    </a:gs>
                    <a:gs pos="86000">
                      <a:srgbClr val="595959"/>
                    </a:gs>
                  </a:gsLst>
                  <a:lin ang="5400000" scaled="0"/>
                </a:gradFill>
              </a:rPr>
              <a:t>PartitionMap</a:t>
            </a:r>
            <a:r>
              <a:rPr lang="en-US" sz="2000" spc="-50" dirty="0">
                <a:gradFill>
                  <a:gsLst>
                    <a:gs pos="0">
                      <a:srgbClr val="595959"/>
                    </a:gs>
                    <a:gs pos="86000">
                      <a:srgbClr val="595959"/>
                    </a:gs>
                  </a:gsLst>
                  <a:lin ang="5400000" scaled="0"/>
                </a:gradFill>
              </a:rPr>
              <a:t> to route user requests</a:t>
            </a:r>
          </a:p>
          <a:p>
            <a:pPr marL="3175" lvl="1" indent="0">
              <a:spcBef>
                <a:spcPts val="1200"/>
              </a:spcBef>
              <a:buSzPct val="80000"/>
              <a:buNone/>
            </a:pPr>
            <a:r>
              <a:rPr lang="en-US" sz="2000" spc="-50" dirty="0">
                <a:gradFill>
                  <a:gsLst>
                    <a:gs pos="0">
                      <a:srgbClr val="595959"/>
                    </a:gs>
                    <a:gs pos="86000">
                      <a:srgbClr val="595959"/>
                    </a:gs>
                  </a:gsLst>
                  <a:lin ang="5400000" scaled="0"/>
                </a:gradFill>
              </a:rPr>
              <a:t>Each part of the index is assigned to only one Partition Server at a time</a:t>
            </a:r>
          </a:p>
        </p:txBody>
      </p:sp>
      <p:sp>
        <p:nvSpPr>
          <p:cNvPr id="10" name="Rectangle 9"/>
          <p:cNvSpPr/>
          <p:nvPr/>
        </p:nvSpPr>
        <p:spPr bwMode="auto">
          <a:xfrm>
            <a:off x="7224558" y="1648100"/>
            <a:ext cx="4837043" cy="4010439"/>
          </a:xfrm>
          <a:prstGeom prst="rect">
            <a:avLst/>
          </a:prstGeom>
          <a:solidFill>
            <a:schemeClr val="accent2">
              <a:lumMod val="20000"/>
              <a:lumOff val="80000"/>
              <a:alpha val="24000"/>
            </a:schemeClr>
          </a:solidFill>
          <a:ln w="25400" cap="flat" cmpd="sng" algn="ctr">
            <a:solidFill>
              <a:schemeClr val="tx1"/>
            </a:solidFill>
            <a:prstDash val="sysDot"/>
            <a:round/>
            <a:headEnd type="none" w="med" len="med"/>
            <a:tailEnd type="none" w="med" len="med"/>
          </a:ln>
          <a:effectLst/>
        </p:spPr>
        <p:txBody>
          <a:bodyPr/>
          <a:lstStyle/>
          <a:p>
            <a:pPr>
              <a:defRPr/>
            </a:pPr>
            <a:r>
              <a:rPr lang="en-US" b="1" dirty="0" smtClean="0">
                <a:ea typeface="Segoe UI" pitchFamily="34" charset="0"/>
                <a:cs typeface="Segoe UI" pitchFamily="34" charset="0"/>
              </a:rPr>
              <a:t>Storage Stamp</a:t>
            </a:r>
            <a:endParaRPr lang="en-US" b="1" dirty="0">
              <a:ea typeface="Segoe UI" pitchFamily="34" charset="0"/>
              <a:cs typeface="Segoe UI" pitchFamily="34" charset="0"/>
            </a:endParaRPr>
          </a:p>
        </p:txBody>
      </p:sp>
      <p:sp>
        <p:nvSpPr>
          <p:cNvPr id="51" name="Rectangle 50"/>
          <p:cNvSpPr/>
          <p:nvPr/>
        </p:nvSpPr>
        <p:spPr bwMode="auto">
          <a:xfrm>
            <a:off x="10268057" y="4007517"/>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2" name="Rectangle 41"/>
          <p:cNvSpPr/>
          <p:nvPr/>
        </p:nvSpPr>
        <p:spPr bwMode="auto">
          <a:xfrm>
            <a:off x="8389940" y="4033436"/>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graphicFrame>
        <p:nvGraphicFramePr>
          <p:cNvPr id="56" name="Table 55"/>
          <p:cNvGraphicFramePr>
            <a:graphicFrameLocks noGrp="1"/>
          </p:cNvGraphicFramePr>
          <p:nvPr>
            <p:extLst>
              <p:ext uri="{D42A27DB-BD31-4B8C-83A1-F6EECF244321}">
                <p14:modId xmlns:p14="http://schemas.microsoft.com/office/powerpoint/2010/main" val="2979658900"/>
              </p:ext>
            </p:extLst>
          </p:nvPr>
        </p:nvGraphicFramePr>
        <p:xfrm>
          <a:off x="4763799" y="4221819"/>
          <a:ext cx="2391507" cy="1783027"/>
        </p:xfrm>
        <a:graphic>
          <a:graphicData uri="http://schemas.openxmlformats.org/drawingml/2006/table">
            <a:tbl>
              <a:tblPr firstRow="1">
                <a:tableStyleId>{2D5ABB26-0587-4C30-8999-92F81FD0307C}</a:tableStyleId>
              </a:tblPr>
              <a:tblGrid>
                <a:gridCol w="777883"/>
                <a:gridCol w="842170"/>
                <a:gridCol w="771454"/>
              </a:tblGrid>
              <a:tr h="399755">
                <a:tc>
                  <a:txBody>
                    <a:bodyPr/>
                    <a:lstStyle/>
                    <a:p>
                      <a:pPr algn="ctr"/>
                      <a:r>
                        <a:rPr lang="en-US" sz="1100" b="1" dirty="0" smtClean="0">
                          <a:solidFill>
                            <a:schemeClr val="bg1"/>
                          </a:solidFill>
                        </a:rPr>
                        <a:t>Account</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b="1" dirty="0" smtClean="0">
                          <a:solidFill>
                            <a:schemeClr val="bg1"/>
                          </a:solidFill>
                        </a:rPr>
                        <a:t>Container</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rPr>
                        <a:t>Blob</a:t>
                      </a:r>
                      <a:br>
                        <a:rPr lang="en-US" sz="1100" b="1" dirty="0" smtClean="0">
                          <a:solidFill>
                            <a:schemeClr val="bg1"/>
                          </a:solidFill>
                        </a:rPr>
                      </a:br>
                      <a:r>
                        <a:rPr lang="en-US" sz="1100" b="1" dirty="0" smtClean="0">
                          <a:solidFill>
                            <a:schemeClr val="bg1"/>
                          </a:solidFill>
                        </a:rPr>
                        <a:t>Name</a:t>
                      </a:r>
                      <a:endParaRPr lang="en-US" sz="1100" b="1" dirty="0" smtClean="0">
                        <a:solidFill>
                          <a:schemeClr val="bg1"/>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52374">
                <a:tc>
                  <a:txBody>
                    <a:bodyPr/>
                    <a:lstStyle/>
                    <a:p>
                      <a:pPr algn="ctr"/>
                      <a:r>
                        <a:rPr lang="en-US" sz="1100" dirty="0" err="1" smtClean="0"/>
                        <a:t>richard</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videos</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tennis</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29103">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zzzz</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zzzz</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err="1" smtClean="0"/>
                        <a:t>zzzzz</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46899231"/>
              </p:ext>
            </p:extLst>
          </p:nvPr>
        </p:nvGraphicFramePr>
        <p:xfrm>
          <a:off x="4763799" y="2911749"/>
          <a:ext cx="2391507" cy="1783027"/>
        </p:xfrm>
        <a:graphic>
          <a:graphicData uri="http://schemas.openxmlformats.org/drawingml/2006/table">
            <a:tbl>
              <a:tblPr firstRow="1">
                <a:tableStyleId>{2D5ABB26-0587-4C30-8999-92F81FD0307C}</a:tableStyleId>
              </a:tblPr>
              <a:tblGrid>
                <a:gridCol w="777883"/>
                <a:gridCol w="842170"/>
                <a:gridCol w="771454"/>
              </a:tblGrid>
              <a:tr h="399755">
                <a:tc>
                  <a:txBody>
                    <a:bodyPr/>
                    <a:lstStyle/>
                    <a:p>
                      <a:pPr algn="ctr"/>
                      <a:r>
                        <a:rPr lang="en-US" sz="1100" b="1" dirty="0" smtClean="0">
                          <a:solidFill>
                            <a:schemeClr val="bg1"/>
                          </a:solidFill>
                        </a:rPr>
                        <a:t>Account</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b="1" dirty="0" smtClean="0">
                          <a:solidFill>
                            <a:schemeClr val="bg1"/>
                          </a:solidFill>
                        </a:rPr>
                        <a:t>Container</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rPr>
                        <a:t>Blob</a:t>
                      </a:r>
                      <a:br>
                        <a:rPr lang="en-US" sz="1100" b="1" dirty="0" smtClean="0">
                          <a:solidFill>
                            <a:schemeClr val="bg1"/>
                          </a:solidFill>
                        </a:rPr>
                      </a:br>
                      <a:r>
                        <a:rPr lang="en-US" sz="1100" b="1" dirty="0" smtClean="0">
                          <a:solidFill>
                            <a:schemeClr val="bg1"/>
                          </a:solidFill>
                        </a:rPr>
                        <a:t>Name</a:t>
                      </a:r>
                      <a:endParaRPr lang="en-US" sz="1100" b="1" dirty="0" smtClean="0">
                        <a:solidFill>
                          <a:schemeClr val="bg1"/>
                        </a:solidFill>
                        <a:latin typeface="Calibri" pitchFamily="34" charset="0"/>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52374">
                <a:tc>
                  <a:txBody>
                    <a:bodyPr/>
                    <a:lstStyle/>
                    <a:p>
                      <a:pPr algn="ctr"/>
                      <a:r>
                        <a:rPr lang="en-US" sz="1100" dirty="0" smtClean="0"/>
                        <a:t>harry</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pictures</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sunset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29103">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err="1" smtClean="0"/>
                        <a:t>richard</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videos</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soccer</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sp>
        <p:nvSpPr>
          <p:cNvPr id="43" name="Rectangle 42"/>
          <p:cNvSpPr/>
          <p:nvPr/>
        </p:nvSpPr>
        <p:spPr bwMode="auto">
          <a:xfrm>
            <a:off x="8731670" y="2748111"/>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9" name="Rectangle 48"/>
          <p:cNvSpPr/>
          <p:nvPr/>
        </p:nvSpPr>
        <p:spPr bwMode="auto">
          <a:xfrm>
            <a:off x="10390040" y="207019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 </a:t>
            </a:r>
            <a:r>
              <a:rPr lang="en-US" sz="1600" dirty="0" smtClean="0">
                <a:solidFill>
                  <a:schemeClr val="bg1">
                    <a:alpha val="99000"/>
                  </a:schemeClr>
                </a:solidFill>
              </a:rPr>
              <a:t/>
            </a:r>
            <a:br>
              <a:rPr lang="en-US" sz="1600" dirty="0" smtClean="0">
                <a:solidFill>
                  <a:schemeClr val="bg1">
                    <a:alpha val="99000"/>
                  </a:schemeClr>
                </a:solidFill>
              </a:rPr>
            </a:br>
            <a:r>
              <a:rPr lang="en-US" sz="1600" dirty="0" smtClean="0">
                <a:solidFill>
                  <a:schemeClr val="bg1">
                    <a:alpha val="99000"/>
                  </a:schemeClr>
                </a:solidFill>
              </a:rPr>
              <a:t>Master</a:t>
            </a:r>
            <a:endParaRPr lang="en-US" sz="1600" dirty="0">
              <a:solidFill>
                <a:schemeClr val="bg1">
                  <a:alpha val="99000"/>
                </a:schemeClr>
              </a:solidFill>
            </a:endParaRPr>
          </a:p>
        </p:txBody>
      </p:sp>
      <p:sp>
        <p:nvSpPr>
          <p:cNvPr id="2" name="Title 1"/>
          <p:cNvSpPr>
            <a:spLocks noGrp="1"/>
          </p:cNvSpPr>
          <p:nvPr>
            <p:ph type="title"/>
          </p:nvPr>
        </p:nvSpPr>
        <p:spPr>
          <a:xfrm>
            <a:off x="519112" y="228600"/>
            <a:ext cx="11149013" cy="664797"/>
          </a:xfrm>
        </p:spPr>
        <p:txBody>
          <a:bodyPr/>
          <a:lstStyle/>
          <a:p>
            <a:r>
              <a:rPr lang="en-US" sz="4800" dirty="0" smtClean="0"/>
              <a:t>Partition Layer – Index Range Partitioning</a:t>
            </a:r>
            <a:endParaRPr lang="en-US" sz="4800" dirty="0">
              <a:solidFill>
                <a:srgbClr val="FFFF00"/>
              </a:solidFill>
            </a:endParaRPr>
          </a:p>
        </p:txBody>
      </p:sp>
      <p:sp>
        <p:nvSpPr>
          <p:cNvPr id="11" name="Rectangle 10"/>
          <p:cNvSpPr/>
          <p:nvPr/>
        </p:nvSpPr>
        <p:spPr bwMode="auto">
          <a:xfrm>
            <a:off x="5026820" y="3123981"/>
            <a:ext cx="1291523" cy="1801214"/>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2000" dirty="0">
                <a:solidFill>
                  <a:schemeClr val="bg1">
                    <a:alpha val="99000"/>
                  </a:schemeClr>
                </a:solidFill>
              </a:rPr>
              <a:t>Front-End</a:t>
            </a:r>
          </a:p>
          <a:p>
            <a:pPr algn="ctr"/>
            <a:r>
              <a:rPr lang="en-US" sz="2000" dirty="0">
                <a:solidFill>
                  <a:schemeClr val="bg1">
                    <a:alpha val="99000"/>
                  </a:schemeClr>
                </a:solidFill>
              </a:rPr>
              <a:t>Server</a:t>
            </a:r>
          </a:p>
        </p:txBody>
      </p:sp>
      <p:sp>
        <p:nvSpPr>
          <p:cNvPr id="15" name="TextBox 14"/>
          <p:cNvSpPr txBox="1"/>
          <p:nvPr/>
        </p:nvSpPr>
        <p:spPr>
          <a:xfrm>
            <a:off x="7910893" y="4725256"/>
            <a:ext cx="1037339" cy="307777"/>
          </a:xfrm>
          <a:prstGeom prst="rect">
            <a:avLst/>
          </a:prstGeom>
          <a:noFill/>
        </p:spPr>
        <p:txBody>
          <a:bodyPr wrap="square" rtlCol="0">
            <a:spAutoFit/>
          </a:bodyPr>
          <a:lstStyle/>
          <a:p>
            <a:pPr algn="ctr"/>
            <a:r>
              <a:rPr lang="en-US" sz="1400" b="1" dirty="0" smtClean="0">
                <a:solidFill>
                  <a:schemeClr val="accent4"/>
                </a:solidFill>
                <a:ea typeface="Segoe UI" pitchFamily="34" charset="0"/>
                <a:cs typeface="Segoe UI" pitchFamily="34" charset="0"/>
              </a:rPr>
              <a:t>PS 2</a:t>
            </a:r>
            <a:endParaRPr lang="en-US" sz="1400" b="1" dirty="0">
              <a:solidFill>
                <a:schemeClr val="accent4"/>
              </a:solidFill>
              <a:ea typeface="Segoe UI" pitchFamily="34" charset="0"/>
              <a:cs typeface="Segoe UI" pitchFamily="34" charset="0"/>
            </a:endParaRPr>
          </a:p>
        </p:txBody>
      </p:sp>
      <p:sp>
        <p:nvSpPr>
          <p:cNvPr id="16" name="TextBox 15"/>
          <p:cNvSpPr txBox="1"/>
          <p:nvPr/>
        </p:nvSpPr>
        <p:spPr>
          <a:xfrm>
            <a:off x="11273826" y="4651278"/>
            <a:ext cx="1037339" cy="307777"/>
          </a:xfrm>
          <a:prstGeom prst="rect">
            <a:avLst/>
          </a:prstGeom>
          <a:noFill/>
        </p:spPr>
        <p:txBody>
          <a:bodyPr wrap="square" rtlCol="0">
            <a:spAutoFit/>
          </a:bodyPr>
          <a:lstStyle/>
          <a:p>
            <a:pPr algn="ctr"/>
            <a:r>
              <a:rPr lang="en-US" sz="1400" b="1" dirty="0" smtClean="0">
                <a:solidFill>
                  <a:schemeClr val="accent4"/>
                </a:solidFill>
                <a:latin typeface="Segoe UI" pitchFamily="34" charset="0"/>
                <a:ea typeface="Segoe UI" pitchFamily="34" charset="0"/>
                <a:cs typeface="Segoe UI" pitchFamily="34" charset="0"/>
              </a:rPr>
              <a:t>PS 3</a:t>
            </a:r>
            <a:endParaRPr lang="en-US" sz="1400" b="1" dirty="0">
              <a:solidFill>
                <a:schemeClr val="accent4"/>
              </a:solidFill>
              <a:latin typeface="Segoe UI" pitchFamily="34" charset="0"/>
              <a:ea typeface="Segoe UI" pitchFamily="34" charset="0"/>
              <a:cs typeface="Segoe UI" pitchFamily="34" charset="0"/>
            </a:endParaRPr>
          </a:p>
        </p:txBody>
      </p:sp>
      <p:sp>
        <p:nvSpPr>
          <p:cNvPr id="17" name="TextBox 16"/>
          <p:cNvSpPr txBox="1"/>
          <p:nvPr/>
        </p:nvSpPr>
        <p:spPr>
          <a:xfrm>
            <a:off x="7971856" y="3252014"/>
            <a:ext cx="1037339" cy="307777"/>
          </a:xfrm>
          <a:prstGeom prst="rect">
            <a:avLst/>
          </a:prstGeom>
          <a:noFill/>
        </p:spPr>
        <p:txBody>
          <a:bodyPr wrap="square" rtlCol="0">
            <a:spAutoFit/>
          </a:bodyPr>
          <a:lstStyle/>
          <a:p>
            <a:pPr algn="ctr"/>
            <a:r>
              <a:rPr lang="en-US" sz="1400" b="1" dirty="0" smtClean="0">
                <a:solidFill>
                  <a:schemeClr val="accent4"/>
                </a:solidFill>
                <a:ea typeface="Segoe UI" pitchFamily="34" charset="0"/>
                <a:cs typeface="Segoe UI" pitchFamily="34" charset="0"/>
              </a:rPr>
              <a:t>PS 1</a:t>
            </a:r>
            <a:endParaRPr lang="en-US" sz="1400" b="1" dirty="0">
              <a:solidFill>
                <a:schemeClr val="accent4"/>
              </a:solidFill>
              <a:ea typeface="Segoe UI" pitchFamily="34" charset="0"/>
              <a:cs typeface="Segoe UI" pitchFamily="34" charset="0"/>
            </a:endParaRPr>
          </a:p>
        </p:txBody>
      </p:sp>
      <p:grpSp>
        <p:nvGrpSpPr>
          <p:cNvPr id="4" name="Group 51"/>
          <p:cNvGrpSpPr>
            <a:grpSpLocks/>
          </p:cNvGrpSpPr>
          <p:nvPr/>
        </p:nvGrpSpPr>
        <p:grpSpPr bwMode="auto">
          <a:xfrm>
            <a:off x="5521805" y="3921363"/>
            <a:ext cx="755335" cy="818384"/>
            <a:chOff x="6783741" y="2590800"/>
            <a:chExt cx="534213" cy="502752"/>
          </a:xfrm>
        </p:grpSpPr>
        <p:pic>
          <p:nvPicPr>
            <p:cNvPr id="3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95709" y="2590800"/>
              <a:ext cx="505582" cy="502752"/>
            </a:xfrm>
            <a:prstGeom prst="rect">
              <a:avLst/>
            </a:prstGeom>
            <a:noFill/>
            <a:ln w="9525">
              <a:noFill/>
              <a:miter lim="800000"/>
              <a:headEnd/>
              <a:tailEnd/>
            </a:ln>
          </p:spPr>
        </p:pic>
        <p:sp>
          <p:nvSpPr>
            <p:cNvPr id="34" name="TextBox 50"/>
            <p:cNvSpPr txBox="1">
              <a:spLocks noChangeArrowheads="1"/>
            </p:cNvSpPr>
            <p:nvPr/>
          </p:nvSpPr>
          <p:spPr bwMode="auto">
            <a:xfrm>
              <a:off x="6783741" y="2643029"/>
              <a:ext cx="534213" cy="368694"/>
            </a:xfrm>
            <a:prstGeom prst="rect">
              <a:avLst/>
            </a:prstGeom>
            <a:noFill/>
            <a:ln w="9525">
              <a:noFill/>
              <a:miter lim="800000"/>
              <a:headEnd/>
              <a:tailEnd/>
            </a:ln>
          </p:spPr>
          <p:txBody>
            <a:bodyPr wrap="none">
              <a:spAutoFit/>
            </a:bodyPr>
            <a:lstStyle/>
            <a:p>
              <a:pPr algn="ctr"/>
              <a:r>
                <a:rPr lang="en-US" sz="1100" dirty="0">
                  <a:solidFill>
                    <a:schemeClr val="bg1"/>
                  </a:solidFill>
                  <a:cs typeface="Calibri" pitchFamily="34" charset="0"/>
                </a:rPr>
                <a:t>A-H: </a:t>
              </a:r>
              <a:r>
                <a:rPr lang="en-US" sz="1100" dirty="0" smtClean="0">
                  <a:solidFill>
                    <a:schemeClr val="bg1"/>
                  </a:solidFill>
                  <a:cs typeface="Calibri" pitchFamily="34" charset="0"/>
                </a:rPr>
                <a:t>PS1</a:t>
              </a:r>
              <a:endParaRPr lang="en-US" sz="1100" dirty="0">
                <a:solidFill>
                  <a:schemeClr val="bg1"/>
                </a:solidFill>
                <a:cs typeface="Calibri" pitchFamily="34" charset="0"/>
              </a:endParaRPr>
            </a:p>
            <a:p>
              <a:pPr algn="ctr"/>
              <a:r>
                <a:rPr lang="en-US" sz="1100" dirty="0" smtClean="0">
                  <a:solidFill>
                    <a:schemeClr val="bg1"/>
                  </a:solidFill>
                  <a:cs typeface="Calibri" pitchFamily="34" charset="0"/>
                </a:rPr>
                <a:t>H’-R: PS2</a:t>
              </a:r>
              <a:endParaRPr lang="en-US" sz="1100" dirty="0">
                <a:solidFill>
                  <a:schemeClr val="bg1"/>
                </a:solidFill>
                <a:cs typeface="Calibri" pitchFamily="34" charset="0"/>
              </a:endParaRPr>
            </a:p>
            <a:p>
              <a:pPr algn="ctr"/>
              <a:r>
                <a:rPr lang="en-US" sz="1100" dirty="0" smtClean="0">
                  <a:solidFill>
                    <a:schemeClr val="bg1"/>
                  </a:solidFill>
                  <a:cs typeface="Calibri" pitchFamily="34" charset="0"/>
                </a:rPr>
                <a:t>R’-</a:t>
              </a:r>
              <a:r>
                <a:rPr lang="en-US" sz="1100" dirty="0">
                  <a:solidFill>
                    <a:schemeClr val="bg1"/>
                  </a:solidFill>
                  <a:cs typeface="Calibri" pitchFamily="34" charset="0"/>
                </a:rPr>
                <a:t>Z: </a:t>
              </a:r>
              <a:r>
                <a:rPr lang="en-US" sz="1100" dirty="0" smtClean="0">
                  <a:solidFill>
                    <a:schemeClr val="bg1"/>
                  </a:solidFill>
                  <a:cs typeface="Calibri" pitchFamily="34" charset="0"/>
                </a:rPr>
                <a:t>PS3</a:t>
              </a:r>
              <a:endParaRPr lang="en-US" sz="1600" dirty="0">
                <a:solidFill>
                  <a:schemeClr val="bg1"/>
                </a:solidFill>
                <a:cs typeface="Calibri" pitchFamily="34" charset="0"/>
              </a:endParaRPr>
            </a:p>
          </p:txBody>
        </p:sp>
      </p:grpSp>
      <p:grpSp>
        <p:nvGrpSpPr>
          <p:cNvPr id="5" name="Group 51"/>
          <p:cNvGrpSpPr>
            <a:grpSpLocks/>
          </p:cNvGrpSpPr>
          <p:nvPr/>
        </p:nvGrpSpPr>
        <p:grpSpPr bwMode="auto">
          <a:xfrm>
            <a:off x="10759044" y="1802411"/>
            <a:ext cx="838683" cy="960148"/>
            <a:chOff x="6794248" y="2590800"/>
            <a:chExt cx="508503" cy="502752"/>
          </a:xfrm>
        </p:grpSpPr>
        <p:pic>
          <p:nvPicPr>
            <p:cNvPr id="38"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94248" y="2590800"/>
              <a:ext cx="508503" cy="502752"/>
            </a:xfrm>
            <a:prstGeom prst="rect">
              <a:avLst/>
            </a:prstGeom>
            <a:noFill/>
            <a:ln w="9525">
              <a:noFill/>
              <a:miter lim="800000"/>
              <a:headEnd/>
              <a:tailEnd/>
            </a:ln>
          </p:spPr>
        </p:pic>
        <p:sp>
          <p:nvSpPr>
            <p:cNvPr id="39" name="TextBox 50"/>
            <p:cNvSpPr txBox="1">
              <a:spLocks noChangeArrowheads="1"/>
            </p:cNvSpPr>
            <p:nvPr/>
          </p:nvSpPr>
          <p:spPr bwMode="auto">
            <a:xfrm>
              <a:off x="6805833" y="2682599"/>
              <a:ext cx="490042" cy="338431"/>
            </a:xfrm>
            <a:prstGeom prst="rect">
              <a:avLst/>
            </a:prstGeom>
            <a:noFill/>
            <a:ln w="9525">
              <a:noFill/>
              <a:miter lim="800000"/>
              <a:headEnd/>
              <a:tailEnd/>
            </a:ln>
          </p:spPr>
          <p:txBody>
            <a:bodyPr wrap="none" anchor="ctr">
              <a:spAutoFit/>
            </a:bodyPr>
            <a:lstStyle/>
            <a:p>
              <a:pPr algn="ctr"/>
              <a:r>
                <a:rPr lang="en-US" sz="1200" dirty="0">
                  <a:solidFill>
                    <a:schemeClr val="bg1"/>
                  </a:solidFill>
                  <a:cs typeface="Calibri" pitchFamily="34" charset="0"/>
                </a:rPr>
                <a:t>A-H: PS1</a:t>
              </a:r>
            </a:p>
            <a:p>
              <a:pPr algn="ctr"/>
              <a:r>
                <a:rPr lang="en-US" sz="1200" dirty="0">
                  <a:solidFill>
                    <a:schemeClr val="bg1"/>
                  </a:solidFill>
                  <a:cs typeface="Calibri" pitchFamily="34" charset="0"/>
                </a:rPr>
                <a:t>H’-R: PS2</a:t>
              </a:r>
            </a:p>
            <a:p>
              <a:pPr algn="ctr"/>
              <a:r>
                <a:rPr lang="en-US" sz="1200" dirty="0">
                  <a:solidFill>
                    <a:schemeClr val="bg1"/>
                  </a:solidFill>
                  <a:cs typeface="Calibri" pitchFamily="34" charset="0"/>
                </a:rPr>
                <a:t>R’-Z: PS3</a:t>
              </a:r>
            </a:p>
          </p:txBody>
        </p:sp>
      </p:grpSp>
      <p:cxnSp>
        <p:nvCxnSpPr>
          <p:cNvPr id="41" name="Straight Arrow Connector 40"/>
          <p:cNvCxnSpPr/>
          <p:nvPr/>
        </p:nvCxnSpPr>
        <p:spPr bwMode="auto">
          <a:xfrm flipV="1">
            <a:off x="6553200" y="3071604"/>
            <a:ext cx="2178470" cy="995318"/>
          </a:xfrm>
          <a:prstGeom prst="straightConnector1">
            <a:avLst/>
          </a:prstGeom>
          <a:solidFill>
            <a:srgbClr val="FFCC99"/>
          </a:solidFill>
          <a:ln w="50800" cap="flat" cmpd="sng" algn="ctr">
            <a:solidFill>
              <a:schemeClr val="tx2"/>
            </a:solidFill>
            <a:prstDash val="solid"/>
            <a:round/>
            <a:headEnd type="none" w="med" len="med"/>
            <a:tailEnd type="triangle"/>
          </a:ln>
          <a:effectLst/>
        </p:spPr>
      </p:cxnSp>
      <p:sp>
        <p:nvSpPr>
          <p:cNvPr id="44" name="TextBox 43"/>
          <p:cNvSpPr txBox="1"/>
          <p:nvPr/>
        </p:nvSpPr>
        <p:spPr>
          <a:xfrm>
            <a:off x="5148599" y="4841825"/>
            <a:ext cx="1084063" cy="584775"/>
          </a:xfrm>
          <a:prstGeom prst="rect">
            <a:avLst/>
          </a:prstGeom>
          <a:noFill/>
        </p:spPr>
        <p:txBody>
          <a:bodyPr wrap="square" rtlCol="0">
            <a:spAutoFit/>
          </a:bodyPr>
          <a:lstStyle/>
          <a:p>
            <a:pPr algn="ctr"/>
            <a:r>
              <a:rPr lang="en-US" sz="1600" b="1" dirty="0" smtClean="0">
                <a:solidFill>
                  <a:schemeClr val="tx2">
                    <a:alpha val="99000"/>
                  </a:schemeClr>
                </a:solidFill>
              </a:rPr>
              <a:t>Partition</a:t>
            </a:r>
          </a:p>
          <a:p>
            <a:pPr algn="ctr"/>
            <a:r>
              <a:rPr lang="en-US" sz="1600" b="1" dirty="0" smtClean="0">
                <a:solidFill>
                  <a:schemeClr val="tx2">
                    <a:alpha val="99000"/>
                  </a:schemeClr>
                </a:solidFill>
              </a:rPr>
              <a:t>Map</a:t>
            </a:r>
            <a:endParaRPr lang="en-US" sz="1600" b="1" dirty="0">
              <a:solidFill>
                <a:schemeClr val="tx2">
                  <a:alpha val="99000"/>
                </a:schemeClr>
              </a:solidFill>
            </a:endParaRPr>
          </a:p>
        </p:txBody>
      </p:sp>
      <p:sp>
        <p:nvSpPr>
          <p:cNvPr id="47" name="TextBox 33"/>
          <p:cNvSpPr txBox="1">
            <a:spLocks noChangeArrowheads="1"/>
          </p:cNvSpPr>
          <p:nvPr/>
        </p:nvSpPr>
        <p:spPr bwMode="auto">
          <a:xfrm>
            <a:off x="4677120" y="1077980"/>
            <a:ext cx="2638088" cy="338555"/>
          </a:xfrm>
          <a:prstGeom prst="rect">
            <a:avLst/>
          </a:prstGeom>
          <a:noFill/>
          <a:ln w="9525">
            <a:noFill/>
            <a:miter lim="800000"/>
            <a:headEnd/>
            <a:tailEnd/>
          </a:ln>
        </p:spPr>
        <p:txBody>
          <a:bodyPr wrap="square">
            <a:spAutoFit/>
          </a:bodyPr>
          <a:lstStyle/>
          <a:p>
            <a:r>
              <a:rPr lang="en-US" sz="1600" b="1" dirty="0" smtClean="0">
                <a:ea typeface="Segoe UI" pitchFamily="34" charset="0"/>
                <a:cs typeface="Segoe UI" pitchFamily="34" charset="0"/>
              </a:rPr>
              <a:t>Blob Index </a:t>
            </a:r>
            <a:endParaRPr lang="en-US" sz="1600" b="1" dirty="0">
              <a:ea typeface="Segoe UI" pitchFamily="34" charset="0"/>
              <a:cs typeface="Segoe UI" pitchFamily="34" charset="0"/>
            </a:endParaRPr>
          </a:p>
        </p:txBody>
      </p:sp>
      <p:sp>
        <p:nvSpPr>
          <p:cNvPr id="48" name="Rectangle 47"/>
          <p:cNvSpPr>
            <a:spLocks noChangeArrowheads="1"/>
          </p:cNvSpPr>
          <p:nvPr/>
        </p:nvSpPr>
        <p:spPr bwMode="auto">
          <a:xfrm>
            <a:off x="5457371" y="3976199"/>
            <a:ext cx="922516" cy="245620"/>
          </a:xfrm>
          <a:prstGeom prst="rect">
            <a:avLst/>
          </a:prstGeom>
          <a:noFill/>
          <a:ln w="25400" algn="ctr">
            <a:solidFill>
              <a:srgbClr val="FF0000"/>
            </a:solidFill>
            <a:round/>
            <a:headEnd/>
            <a:tailEnd/>
          </a:ln>
        </p:spPr>
        <p:txBody>
          <a:bodyPr wrap="none"/>
          <a:lstStyle/>
          <a:p>
            <a:endParaRPr lang="en-US" dirty="0"/>
          </a:p>
        </p:txBody>
      </p:sp>
      <p:sp>
        <p:nvSpPr>
          <p:cNvPr id="50" name="TextBox 49"/>
          <p:cNvSpPr txBox="1"/>
          <p:nvPr/>
        </p:nvSpPr>
        <p:spPr>
          <a:xfrm>
            <a:off x="10959944" y="2728794"/>
            <a:ext cx="1037339" cy="523220"/>
          </a:xfrm>
          <a:prstGeom prst="rect">
            <a:avLst/>
          </a:prstGeom>
          <a:noFill/>
        </p:spPr>
        <p:txBody>
          <a:bodyPr wrap="square" rtlCol="0">
            <a:spAutoFit/>
          </a:bodyPr>
          <a:lstStyle/>
          <a:p>
            <a:pPr algn="ctr"/>
            <a:r>
              <a:rPr lang="en-US" sz="1400" b="1" dirty="0" smtClean="0">
                <a:solidFill>
                  <a:schemeClr val="accent3"/>
                </a:solidFill>
                <a:ea typeface="Segoe UI" pitchFamily="34" charset="0"/>
                <a:cs typeface="Segoe UI" pitchFamily="34" charset="0"/>
              </a:rPr>
              <a:t>Partition Map</a:t>
            </a:r>
            <a:endParaRPr lang="en-US" sz="1400" b="1" dirty="0">
              <a:solidFill>
                <a:schemeClr val="accent3"/>
              </a:solidFill>
              <a:ea typeface="Segoe UI" pitchFamily="34" charset="0"/>
              <a:cs typeface="Segoe UI" pitchFamily="34" charset="0"/>
            </a:endParaRPr>
          </a:p>
        </p:txBody>
      </p:sp>
      <p:sp>
        <p:nvSpPr>
          <p:cNvPr id="3" name="Freeform 2"/>
          <p:cNvSpPr/>
          <p:nvPr/>
        </p:nvSpPr>
        <p:spPr>
          <a:xfrm>
            <a:off x="4745501" y="3158412"/>
            <a:ext cx="2409805" cy="243961"/>
          </a:xfrm>
          <a:custGeom>
            <a:avLst/>
            <a:gdLst>
              <a:gd name="connsiteX0" fmla="*/ 0 w 1698172"/>
              <a:gd name="connsiteY0" fmla="*/ 144709 h 313699"/>
              <a:gd name="connsiteX1" fmla="*/ 548640 w 1698172"/>
              <a:gd name="connsiteY1" fmla="*/ 5372 h 313699"/>
              <a:gd name="connsiteX2" fmla="*/ 1175657 w 1698172"/>
              <a:gd name="connsiteY2" fmla="*/ 310172 h 313699"/>
              <a:gd name="connsiteX3" fmla="*/ 1698172 w 1698172"/>
              <a:gd name="connsiteY3" fmla="*/ 179543 h 313699"/>
            </a:gdLst>
            <a:ahLst/>
            <a:cxnLst>
              <a:cxn ang="0">
                <a:pos x="connsiteX0" y="connsiteY0"/>
              </a:cxn>
              <a:cxn ang="0">
                <a:pos x="connsiteX1" y="connsiteY1"/>
              </a:cxn>
              <a:cxn ang="0">
                <a:pos x="connsiteX2" y="connsiteY2"/>
              </a:cxn>
              <a:cxn ang="0">
                <a:pos x="connsiteX3" y="connsiteY3"/>
              </a:cxn>
            </a:cxnLst>
            <a:rect l="l" t="t" r="r" b="b"/>
            <a:pathLst>
              <a:path w="1698172" h="313699">
                <a:moveTo>
                  <a:pt x="0" y="144709"/>
                </a:moveTo>
                <a:cubicBezTo>
                  <a:pt x="176348" y="61252"/>
                  <a:pt x="352697" y="-22205"/>
                  <a:pt x="548640" y="5372"/>
                </a:cubicBezTo>
                <a:cubicBezTo>
                  <a:pt x="744583" y="32949"/>
                  <a:pt x="984068" y="281143"/>
                  <a:pt x="1175657" y="310172"/>
                </a:cubicBezTo>
                <a:cubicBezTo>
                  <a:pt x="1367246" y="339201"/>
                  <a:pt x="1698172" y="179543"/>
                  <a:pt x="1698172" y="179543"/>
                </a:cubicBezTo>
              </a:path>
            </a:pathLst>
          </a:cu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Freeform 56"/>
          <p:cNvSpPr/>
          <p:nvPr/>
        </p:nvSpPr>
        <p:spPr>
          <a:xfrm>
            <a:off x="4758557" y="4425564"/>
            <a:ext cx="2396749" cy="243961"/>
          </a:xfrm>
          <a:custGeom>
            <a:avLst/>
            <a:gdLst>
              <a:gd name="connsiteX0" fmla="*/ 0 w 1698172"/>
              <a:gd name="connsiteY0" fmla="*/ 144709 h 313699"/>
              <a:gd name="connsiteX1" fmla="*/ 548640 w 1698172"/>
              <a:gd name="connsiteY1" fmla="*/ 5372 h 313699"/>
              <a:gd name="connsiteX2" fmla="*/ 1175657 w 1698172"/>
              <a:gd name="connsiteY2" fmla="*/ 310172 h 313699"/>
              <a:gd name="connsiteX3" fmla="*/ 1698172 w 1698172"/>
              <a:gd name="connsiteY3" fmla="*/ 179543 h 313699"/>
            </a:gdLst>
            <a:ahLst/>
            <a:cxnLst>
              <a:cxn ang="0">
                <a:pos x="connsiteX0" y="connsiteY0"/>
              </a:cxn>
              <a:cxn ang="0">
                <a:pos x="connsiteX1" y="connsiteY1"/>
              </a:cxn>
              <a:cxn ang="0">
                <a:pos x="connsiteX2" y="connsiteY2"/>
              </a:cxn>
              <a:cxn ang="0">
                <a:pos x="connsiteX3" y="connsiteY3"/>
              </a:cxn>
            </a:cxnLst>
            <a:rect l="l" t="t" r="r" b="b"/>
            <a:pathLst>
              <a:path w="1698172" h="313699">
                <a:moveTo>
                  <a:pt x="0" y="144709"/>
                </a:moveTo>
                <a:cubicBezTo>
                  <a:pt x="176348" y="61252"/>
                  <a:pt x="352697" y="-22205"/>
                  <a:pt x="548640" y="5372"/>
                </a:cubicBezTo>
                <a:cubicBezTo>
                  <a:pt x="744583" y="32949"/>
                  <a:pt x="984068" y="281143"/>
                  <a:pt x="1175657" y="310172"/>
                </a:cubicBezTo>
                <a:cubicBezTo>
                  <a:pt x="1367246" y="339201"/>
                  <a:pt x="1698172" y="179543"/>
                  <a:pt x="1698172" y="179543"/>
                </a:cubicBezTo>
              </a:path>
            </a:pathLst>
          </a:cu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54" name="Table 53"/>
          <p:cNvGraphicFramePr>
            <a:graphicFrameLocks noGrp="1"/>
          </p:cNvGraphicFramePr>
          <p:nvPr>
            <p:extLst>
              <p:ext uri="{D42A27DB-BD31-4B8C-83A1-F6EECF244321}">
                <p14:modId xmlns:p14="http://schemas.microsoft.com/office/powerpoint/2010/main" val="3581303246"/>
              </p:ext>
            </p:extLst>
          </p:nvPr>
        </p:nvGraphicFramePr>
        <p:xfrm>
          <a:off x="4758557" y="1481063"/>
          <a:ext cx="2396749" cy="1783027"/>
        </p:xfrm>
        <a:graphic>
          <a:graphicData uri="http://schemas.openxmlformats.org/drawingml/2006/table">
            <a:tbl>
              <a:tblPr firstRow="1">
                <a:tableStyleId>{2D5ABB26-0587-4C30-8999-92F81FD0307C}</a:tableStyleId>
              </a:tblPr>
              <a:tblGrid>
                <a:gridCol w="779588"/>
                <a:gridCol w="844016"/>
                <a:gridCol w="773145"/>
              </a:tblGrid>
              <a:tr h="399755">
                <a:tc>
                  <a:txBody>
                    <a:bodyPr/>
                    <a:lstStyle/>
                    <a:p>
                      <a:pPr algn="ctr"/>
                      <a:r>
                        <a:rPr lang="en-US" sz="1100" dirty="0" smtClean="0">
                          <a:solidFill>
                            <a:schemeClr val="bg1">
                              <a:alpha val="99000"/>
                            </a:schemeClr>
                          </a:solidFill>
                        </a:rPr>
                        <a:t>Account</a:t>
                      </a:r>
                      <a:br>
                        <a:rPr lang="en-US" sz="1100" dirty="0" smtClean="0">
                          <a:solidFill>
                            <a:schemeClr val="bg1">
                              <a:alpha val="99000"/>
                            </a:schemeClr>
                          </a:solidFill>
                        </a:rPr>
                      </a:br>
                      <a:r>
                        <a:rPr lang="en-US" sz="1100" dirty="0" smtClean="0">
                          <a:solidFill>
                            <a:schemeClr val="bg1">
                              <a:alpha val="99000"/>
                            </a:schemeClr>
                          </a:solidFill>
                        </a:rPr>
                        <a:t>Name</a:t>
                      </a:r>
                      <a:endParaRPr lang="en-US" sz="1100" b="1" dirty="0">
                        <a:solidFill>
                          <a:schemeClr val="bg1">
                            <a:alpha val="99000"/>
                          </a:schemeClr>
                        </a:solidFill>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dirty="0" smtClean="0">
                          <a:solidFill>
                            <a:schemeClr val="bg1">
                              <a:alpha val="99000"/>
                            </a:schemeClr>
                          </a:solidFill>
                        </a:rPr>
                        <a:t>Container</a:t>
                      </a:r>
                      <a:br>
                        <a:rPr lang="en-US" sz="1100" dirty="0" smtClean="0">
                          <a:solidFill>
                            <a:schemeClr val="bg1">
                              <a:alpha val="99000"/>
                            </a:schemeClr>
                          </a:solidFill>
                        </a:rPr>
                      </a:br>
                      <a:r>
                        <a:rPr lang="en-US" sz="1100" dirty="0" smtClean="0">
                          <a:solidFill>
                            <a:schemeClr val="bg1">
                              <a:alpha val="99000"/>
                            </a:schemeClr>
                          </a:solidFill>
                        </a:rPr>
                        <a:t>Name</a:t>
                      </a:r>
                      <a:endParaRPr lang="en-US" sz="1100" b="1" dirty="0">
                        <a:solidFill>
                          <a:schemeClr val="bg1">
                            <a:alpha val="99000"/>
                          </a:schemeClr>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dirty="0" smtClean="0">
                          <a:solidFill>
                            <a:schemeClr val="bg1">
                              <a:alpha val="99000"/>
                            </a:schemeClr>
                          </a:solidFill>
                        </a:rPr>
                        <a:t>Blob</a:t>
                      </a:r>
                      <a:br>
                        <a:rPr lang="en-US" sz="1100" dirty="0" smtClean="0">
                          <a:solidFill>
                            <a:schemeClr val="bg1">
                              <a:alpha val="99000"/>
                            </a:schemeClr>
                          </a:solidFill>
                        </a:rPr>
                      </a:br>
                      <a:r>
                        <a:rPr lang="en-US" sz="1100" dirty="0" smtClean="0">
                          <a:solidFill>
                            <a:schemeClr val="bg1">
                              <a:alpha val="99000"/>
                            </a:schemeClr>
                          </a:solidFill>
                        </a:rPr>
                        <a:t>Name</a:t>
                      </a:r>
                      <a:endParaRPr lang="en-US" sz="1100" b="1" dirty="0" smtClean="0">
                        <a:solidFill>
                          <a:schemeClr val="bg1">
                            <a:alpha val="99000"/>
                          </a:schemeClr>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52374">
                <a:tc>
                  <a:txBody>
                    <a:bodyPr/>
                    <a:lstStyle/>
                    <a:p>
                      <a:pPr algn="ctr"/>
                      <a:r>
                        <a:rPr lang="en-US" sz="1100" dirty="0" err="1" smtClean="0"/>
                        <a:t>aaaa</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err="1" smtClean="0"/>
                        <a:t>aaaa</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err="1" smtClean="0"/>
                        <a:t>aaaaa</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29103">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harry</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pictures</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sunrise</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sp>
        <p:nvSpPr>
          <p:cNvPr id="46" name="Text Placeholder 5"/>
          <p:cNvSpPr txBox="1">
            <a:spLocks/>
          </p:cNvSpPr>
          <p:nvPr/>
        </p:nvSpPr>
        <p:spPr>
          <a:xfrm>
            <a:off x="553" y="4767672"/>
            <a:ext cx="4628690" cy="2032328"/>
          </a:xfrm>
          <a:prstGeom prst="rect">
            <a:avLst/>
          </a:prstGeom>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UI" pitchFamily="34" charset="0"/>
              <a:ea typeface="Segoe UI" pitchFamily="34" charset="0"/>
              <a:cs typeface="Segoe UI" pitchFamily="34" charset="0"/>
            </a:endParaRPr>
          </a:p>
        </p:txBody>
      </p:sp>
      <p:sp>
        <p:nvSpPr>
          <p:cNvPr id="9" name="Flowchart: Document 8"/>
          <p:cNvSpPr/>
          <p:nvPr/>
        </p:nvSpPr>
        <p:spPr bwMode="auto">
          <a:xfrm>
            <a:off x="9166412" y="3017417"/>
            <a:ext cx="844501" cy="554306"/>
          </a:xfrm>
          <a:prstGeom prst="flowChartDocumen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A-H</a:t>
            </a:r>
          </a:p>
        </p:txBody>
      </p:sp>
      <p:sp>
        <p:nvSpPr>
          <p:cNvPr id="45" name="Flowchart: Document 44"/>
          <p:cNvSpPr/>
          <p:nvPr/>
        </p:nvSpPr>
        <p:spPr bwMode="auto">
          <a:xfrm>
            <a:off x="10720473" y="4348464"/>
            <a:ext cx="844501" cy="554306"/>
          </a:xfrm>
          <a:prstGeom prst="flowChartDocumen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R’-Z</a:t>
            </a:r>
          </a:p>
        </p:txBody>
      </p:sp>
      <p:sp>
        <p:nvSpPr>
          <p:cNvPr id="58" name="Flowchart: Document 57"/>
          <p:cNvSpPr/>
          <p:nvPr/>
        </p:nvSpPr>
        <p:spPr bwMode="auto">
          <a:xfrm>
            <a:off x="8718335" y="4392372"/>
            <a:ext cx="844501" cy="554306"/>
          </a:xfrm>
          <a:prstGeom prst="flowChartDocumen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H’-R</a:t>
            </a:r>
          </a:p>
        </p:txBody>
      </p:sp>
    </p:spTree>
    <p:extLst>
      <p:ext uri="{BB962C8B-B14F-4D97-AF65-F5344CB8AC3E}">
        <p14:creationId xmlns:p14="http://schemas.microsoft.com/office/powerpoint/2010/main" val="1070478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blinds(horizontal)">
                                      <p:cBhvr>
                                        <p:cTn id="7" dur="500"/>
                                        <p:tgtEl>
                                          <p:spTgt spid="5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3">
                                            <p:txEl>
                                              <p:pRg st="1" end="1"/>
                                            </p:txEl>
                                          </p:spTgt>
                                        </p:tgtEl>
                                        <p:attrNameLst>
                                          <p:attrName>style.visibility</p:attrName>
                                        </p:attrNameLst>
                                      </p:cBhvr>
                                      <p:to>
                                        <p:strVal val="visible"/>
                                      </p:to>
                                    </p:set>
                                    <p:animEffect transition="in" filter="blinds(horizontal)">
                                      <p:cBhvr>
                                        <p:cTn id="10" dur="500"/>
                                        <p:tgtEl>
                                          <p:spTgt spid="53">
                                            <p:txEl>
                                              <p:pRg st="1" end="1"/>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1000"/>
                                        <p:tgtEl>
                                          <p:spTgt spid="3"/>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barn(outVertical)">
                                      <p:cBhvr>
                                        <p:cTn id="16" dur="1000"/>
                                        <p:tgtEl>
                                          <p:spTgt spid="57"/>
                                        </p:tgtEl>
                                      </p:cBhvr>
                                    </p:animEffect>
                                  </p:childTnLst>
                                </p:cTn>
                              </p:par>
                            </p:childTnLst>
                          </p:cTn>
                        </p:par>
                        <p:par>
                          <p:cTn id="17" fill="hold">
                            <p:stCondLst>
                              <p:cond delay="1000"/>
                            </p:stCondLst>
                            <p:childTnLst>
                              <p:par>
                                <p:cTn id="18" presetID="10" presetClass="entr" presetSubtype="0" fill="hold" nodeType="afterEffect">
                                  <p:stCondLst>
                                    <p:cond delay="25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10" presetClass="entr" presetSubtype="0" fill="hold" nodeType="withEffect">
                                  <p:stCondLst>
                                    <p:cond delay="25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25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par>
                          <p:cTn id="27" fill="hold">
                            <p:stCondLst>
                              <p:cond delay="1750"/>
                            </p:stCondLst>
                            <p:childTnLst>
                              <p:par>
                                <p:cTn id="28" presetID="42" presetClass="path" presetSubtype="0" accel="50000" decel="50000" fill="hold" nodeType="afterEffect">
                                  <p:stCondLst>
                                    <p:cond delay="500"/>
                                  </p:stCondLst>
                                  <p:childTnLst>
                                    <p:animMotion origin="layout" path="M -1.00052E-6 -0.00231 L -1.00052E-6 0.09815 " pathEditMode="relative" rAng="0" ptsTypes="AA">
                                      <p:cBhvr>
                                        <p:cTn id="29" dur="2000" fill="hold"/>
                                        <p:tgtEl>
                                          <p:spTgt spid="56"/>
                                        </p:tgtEl>
                                        <p:attrNameLst>
                                          <p:attrName>ppt_x</p:attrName>
                                          <p:attrName>ppt_y</p:attrName>
                                        </p:attrNameLst>
                                      </p:cBhvr>
                                      <p:rCtr x="0" y="5023"/>
                                    </p:animMotion>
                                  </p:childTnLst>
                                </p:cTn>
                              </p:par>
                              <p:par>
                                <p:cTn id="30" presetID="42" presetClass="path" presetSubtype="0" accel="50000" decel="50000" fill="hold" nodeType="withEffect">
                                  <p:stCondLst>
                                    <p:cond delay="500"/>
                                  </p:stCondLst>
                                  <p:childTnLst>
                                    <p:animMotion origin="layout" path="M -1.27671E-6 0.0125 L 0.00065 -0.10162 " pathEditMode="relative" rAng="0" ptsTypes="AA">
                                      <p:cBhvr>
                                        <p:cTn id="31" dur="2000" fill="hold"/>
                                        <p:tgtEl>
                                          <p:spTgt spid="54"/>
                                        </p:tgtEl>
                                        <p:attrNameLst>
                                          <p:attrName>ppt_x</p:attrName>
                                          <p:attrName>ppt_y</p:attrName>
                                        </p:attrNameLst>
                                      </p:cBhvr>
                                      <p:rCtr x="26" y="-5718"/>
                                    </p:animMotion>
                                  </p:childTnLst>
                                </p:cTn>
                              </p:par>
                              <p:par>
                                <p:cTn id="32" presetID="1" presetClass="exit" presetSubtype="0" fill="hold" grpId="1" nodeType="withEffect">
                                  <p:stCondLst>
                                    <p:cond delay="0"/>
                                  </p:stCondLst>
                                  <p:childTnLst>
                                    <p:set>
                                      <p:cBhvr>
                                        <p:cTn id="33" dur="1" fill="hold">
                                          <p:stCondLst>
                                            <p:cond delay="0"/>
                                          </p:stCondLst>
                                        </p:cTn>
                                        <p:tgtEl>
                                          <p:spTgt spid="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2"/>
                                        </p:tgtEl>
                                      </p:cBhvr>
                                    </p:animEffect>
                                    <p:set>
                                      <p:cBhvr>
                                        <p:cTn id="38" dur="1" fill="hold">
                                          <p:stCondLst>
                                            <p:cond delay="499"/>
                                          </p:stCondLst>
                                        </p:cTn>
                                        <p:tgtEl>
                                          <p:spTgt spid="5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7" presetClass="path" presetSubtype="0" accel="50000" decel="50000" fill="hold" nodeType="clickEffect">
                                  <p:stCondLst>
                                    <p:cond delay="0"/>
                                  </p:stCondLst>
                                  <p:childTnLst>
                                    <p:animMotion origin="layout" path="M 0.00143 -0.09491 L 0.08351 -0.11366 C 0.10005 -0.11482 0.12337 -0.10972 0.14565 -0.09306 C 0.17158 -0.07523 0.1919 -0.06065 0.20349 -0.03611 L 0.26316 0.05995 " pathEditMode="relative" rAng="1148995" ptsTypes="FffFF">
                                      <p:cBhvr>
                                        <p:cTn id="42" dur="2000" fill="hold"/>
                                        <p:tgtEl>
                                          <p:spTgt spid="54"/>
                                        </p:tgtEl>
                                        <p:attrNameLst>
                                          <p:attrName>ppt_x</p:attrName>
                                          <p:attrName>ppt_y</p:attrName>
                                        </p:attrNameLst>
                                      </p:cBhvr>
                                      <p:rCtr x="13809" y="4005"/>
                                    </p:animMotion>
                                  </p:childTnLst>
                                </p:cTn>
                              </p:par>
                              <p:par>
                                <p:cTn id="43" presetID="6" presetClass="emph" presetSubtype="0" fill="hold" nodeType="withEffect">
                                  <p:stCondLst>
                                    <p:cond delay="0"/>
                                  </p:stCondLst>
                                  <p:childTnLst>
                                    <p:animScale>
                                      <p:cBhvr>
                                        <p:cTn id="44" dur="2000" fill="hold"/>
                                        <p:tgtEl>
                                          <p:spTgt spid="54"/>
                                        </p:tgtEl>
                                      </p:cBhvr>
                                      <p:by x="25000" y="25000"/>
                                    </p:animScale>
                                  </p:childTnLst>
                                </p:cTn>
                              </p:par>
                              <p:par>
                                <p:cTn id="45" presetID="42" presetClass="path" presetSubtype="0" accel="50000" decel="50000" fill="hold" nodeType="withEffect">
                                  <p:stCondLst>
                                    <p:cond delay="0"/>
                                  </p:stCondLst>
                                  <p:childTnLst>
                                    <p:animMotion origin="layout" path="M 9.32777E-7 3.33333E-6 L 0.3068 0.11643 " pathEditMode="relative" rAng="0" ptsTypes="AA">
                                      <p:cBhvr>
                                        <p:cTn id="46" dur="2000" fill="hold"/>
                                        <p:tgtEl>
                                          <p:spTgt spid="55"/>
                                        </p:tgtEl>
                                        <p:attrNameLst>
                                          <p:attrName>ppt_x</p:attrName>
                                          <p:attrName>ppt_y</p:attrName>
                                        </p:attrNameLst>
                                      </p:cBhvr>
                                      <p:rCtr x="15334" y="5810"/>
                                    </p:animMotion>
                                  </p:childTnLst>
                                </p:cTn>
                              </p:par>
                              <p:par>
                                <p:cTn id="47" presetID="6" presetClass="emph" presetSubtype="0" fill="hold" nodeType="withEffect">
                                  <p:stCondLst>
                                    <p:cond delay="0"/>
                                  </p:stCondLst>
                                  <p:childTnLst>
                                    <p:animScale>
                                      <p:cBhvr>
                                        <p:cTn id="48" dur="2000" fill="hold"/>
                                        <p:tgtEl>
                                          <p:spTgt spid="55"/>
                                        </p:tgtEl>
                                      </p:cBhvr>
                                      <p:by x="25000" y="25000"/>
                                    </p:animScale>
                                  </p:childTnLst>
                                </p:cTn>
                              </p:par>
                              <p:par>
                                <p:cTn id="49" presetID="37" presetClass="path" presetSubtype="0" accel="50000" decel="50000" fill="hold" nodeType="withEffect">
                                  <p:stCondLst>
                                    <p:cond delay="0"/>
                                  </p:stCondLst>
                                  <p:childTnLst>
                                    <p:animMotion origin="layout" path="M -2.65763E-6 0.09815 L 0.11399 0.13403 C 0.1381 0.14653 0.17158 0.14074 0.20441 0.12199 C 0.24166 0.10487 0.27137 0.0794 0.28935 0.05162 L 0.37859 -0.08078 " pathEditMode="relative" rAng="-895908" ptsTypes="FffFF">
                                      <p:cBhvr>
                                        <p:cTn id="50" dur="2000" fill="hold"/>
                                        <p:tgtEl>
                                          <p:spTgt spid="56"/>
                                        </p:tgtEl>
                                        <p:attrNameLst>
                                          <p:attrName>ppt_x</p:attrName>
                                          <p:attrName>ppt_y</p:attrName>
                                        </p:attrNameLst>
                                      </p:cBhvr>
                                      <p:rCtr x="19789" y="-3194"/>
                                    </p:animMotion>
                                  </p:childTnLst>
                                </p:cTn>
                              </p:par>
                              <p:par>
                                <p:cTn id="51" presetID="6" presetClass="emph" presetSubtype="0" fill="hold" nodeType="withEffect">
                                  <p:stCondLst>
                                    <p:cond delay="0"/>
                                  </p:stCondLst>
                                  <p:childTnLst>
                                    <p:animScale>
                                      <p:cBhvr>
                                        <p:cTn id="52" dur="2000" fill="hold"/>
                                        <p:tgtEl>
                                          <p:spTgt spid="56"/>
                                        </p:tgtEl>
                                      </p:cBhvr>
                                      <p:by x="25000" y="25000"/>
                                    </p:animScale>
                                  </p:childTnLst>
                                </p:cTn>
                              </p:par>
                              <p:par>
                                <p:cTn id="53" presetID="3" presetClass="exit" presetSubtype="10" fill="hold" grpId="0" nodeType="withEffect">
                                  <p:stCondLst>
                                    <p:cond delay="0"/>
                                  </p:stCondLst>
                                  <p:childTnLst>
                                    <p:animEffect transition="out" filter="blinds(horizontal)">
                                      <p:cBhvr>
                                        <p:cTn id="54" dur="500"/>
                                        <p:tgtEl>
                                          <p:spTgt spid="47"/>
                                        </p:tgtEl>
                                      </p:cBhvr>
                                    </p:animEffect>
                                    <p:set>
                                      <p:cBhvr>
                                        <p:cTn id="55" dur="1" fill="hold">
                                          <p:stCondLst>
                                            <p:cond delay="499"/>
                                          </p:stCondLst>
                                        </p:cTn>
                                        <p:tgtEl>
                                          <p:spTgt spid="47"/>
                                        </p:tgtEl>
                                        <p:attrNameLst>
                                          <p:attrName>style.visibility</p:attrName>
                                        </p:attrNameLst>
                                      </p:cBhvr>
                                      <p:to>
                                        <p:strVal val="hidden"/>
                                      </p:to>
                                    </p:set>
                                  </p:childTnLst>
                                </p:cTn>
                              </p:par>
                            </p:childTnLst>
                          </p:cTn>
                        </p:par>
                        <p:par>
                          <p:cTn id="56" fill="hold">
                            <p:stCondLst>
                              <p:cond delay="2000"/>
                            </p:stCondLst>
                            <p:childTnLst>
                              <p:par>
                                <p:cTn id="57" presetID="22" presetClass="entr" presetSubtype="4"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down)">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blinds(horizontal)">
                                      <p:cBhvr>
                                        <p:cTn id="70" dur="500"/>
                                        <p:tgtEl>
                                          <p:spTgt spid="5"/>
                                        </p:tgtEl>
                                      </p:cBhvr>
                                    </p:animEffect>
                                  </p:childTnLst>
                                </p:cTn>
                              </p:par>
                              <p:par>
                                <p:cTn id="71" presetID="3" presetClass="entr" presetSubtype="10" fill="hold" nodeType="withEffect">
                                  <p:stCondLst>
                                    <p:cond delay="0"/>
                                  </p:stCondLst>
                                  <p:childTnLst>
                                    <p:set>
                                      <p:cBhvr>
                                        <p:cTn id="72" dur="1" fill="hold">
                                          <p:stCondLst>
                                            <p:cond delay="0"/>
                                          </p:stCondLst>
                                        </p:cTn>
                                        <p:tgtEl>
                                          <p:spTgt spid="53">
                                            <p:txEl>
                                              <p:pRg st="2" end="2"/>
                                            </p:txEl>
                                          </p:spTgt>
                                        </p:tgtEl>
                                        <p:attrNameLst>
                                          <p:attrName>style.visibility</p:attrName>
                                        </p:attrNameLst>
                                      </p:cBhvr>
                                      <p:to>
                                        <p:strVal val="visible"/>
                                      </p:to>
                                    </p:set>
                                    <p:animEffect transition="in" filter="blinds(horizontal)">
                                      <p:cBhvr>
                                        <p:cTn id="73" dur="500"/>
                                        <p:tgtEl>
                                          <p:spTgt spid="53">
                                            <p:txEl>
                                              <p:pRg st="2" end="2"/>
                                            </p:txEl>
                                          </p:spTgt>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
                                        </p:tgtEl>
                                        <p:attrNameLst>
                                          <p:attrName>style.visibility</p:attrName>
                                        </p:attrNameLst>
                                      </p:cBhvr>
                                      <p:to>
                                        <p:strVal val="visible"/>
                                      </p:to>
                                    </p:set>
                                  </p:childTnLst>
                                </p:cTn>
                              </p:par>
                              <p:par>
                                <p:cTn id="84" presetID="3" presetClass="entr" presetSubtype="10" fill="hold" nodeType="withEffect">
                                  <p:stCondLst>
                                    <p:cond delay="0"/>
                                  </p:stCondLst>
                                  <p:childTnLst>
                                    <p:set>
                                      <p:cBhvr>
                                        <p:cTn id="85" dur="1" fill="hold">
                                          <p:stCondLst>
                                            <p:cond delay="0"/>
                                          </p:stCondLst>
                                        </p:cTn>
                                        <p:tgtEl>
                                          <p:spTgt spid="53">
                                            <p:txEl>
                                              <p:pRg st="3" end="3"/>
                                            </p:txEl>
                                          </p:spTgt>
                                        </p:tgtEl>
                                        <p:attrNameLst>
                                          <p:attrName>style.visibility</p:attrName>
                                        </p:attrNameLst>
                                      </p:cBhvr>
                                      <p:to>
                                        <p:strVal val="visible"/>
                                      </p:to>
                                    </p:set>
                                    <p:animEffect transition="in" filter="blinds(horizontal)">
                                      <p:cBhvr>
                                        <p:cTn id="86" dur="500"/>
                                        <p:tgtEl>
                                          <p:spTgt spid="53">
                                            <p:txEl>
                                              <p:pRg st="3" end="3"/>
                                            </p:txEl>
                                          </p:spTgt>
                                        </p:tgtEl>
                                      </p:cBhvr>
                                    </p:animEffect>
                                  </p:childTnLst>
                                </p:cTn>
                              </p:par>
                              <p:par>
                                <p:cTn id="87" presetID="0" presetClass="path" presetSubtype="0" accel="50000" decel="50000" fill="hold" nodeType="withEffect">
                                  <p:stCondLst>
                                    <p:cond delay="0"/>
                                  </p:stCondLst>
                                  <p:childTnLst>
                                    <p:animMotion origin="layout" path="M 0.42813 -0.27961 L -4.16667E-6 3.79278E-6 " pathEditMode="relative" rAng="0" ptsTypes="AA">
                                      <p:cBhvr>
                                        <p:cTn id="88" dur="2000" fill="hold"/>
                                        <p:tgtEl>
                                          <p:spTgt spid="4"/>
                                        </p:tgtEl>
                                        <p:attrNameLst>
                                          <p:attrName>ppt_x</p:attrName>
                                          <p:attrName>ppt_y</p:attrName>
                                        </p:attrNameLst>
                                      </p:cBhvr>
                                      <p:rCtr x="-21406" y="13969"/>
                                    </p:animMotion>
                                  </p:childTnLst>
                                </p:cTn>
                              </p:par>
                              <p:par>
                                <p:cTn id="89" presetID="3" presetClass="entr" presetSubtype="1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blinds(horizontal)">
                                      <p:cBhvr>
                                        <p:cTn id="91" dur="500"/>
                                        <p:tgtEl>
                                          <p:spTgt spid="44"/>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nodeType="clickEffect">
                                  <p:stCondLst>
                                    <p:cond delay="0"/>
                                  </p:stCondLst>
                                  <p:childTnLst>
                                    <p:set>
                                      <p:cBhvr>
                                        <p:cTn id="95" dur="1" fill="hold">
                                          <p:stCondLst>
                                            <p:cond delay="0"/>
                                          </p:stCondLst>
                                        </p:cTn>
                                        <p:tgtEl>
                                          <p:spTgt spid="41"/>
                                        </p:tgtEl>
                                        <p:attrNameLst>
                                          <p:attrName>style.visibility</p:attrName>
                                        </p:attrNameLst>
                                      </p:cBhvr>
                                      <p:to>
                                        <p:strVal val="visible"/>
                                      </p:to>
                                    </p:set>
                                    <p:anim calcmode="lin" valueType="num">
                                      <p:cBhvr>
                                        <p:cTn id="96" dur="500" fill="hold"/>
                                        <p:tgtEl>
                                          <p:spTgt spid="41"/>
                                        </p:tgtEl>
                                        <p:attrNameLst>
                                          <p:attrName>ppt_x</p:attrName>
                                        </p:attrNameLst>
                                      </p:cBhvr>
                                      <p:tavLst>
                                        <p:tav tm="0">
                                          <p:val>
                                            <p:strVal val="#ppt_x-#ppt_w/2"/>
                                          </p:val>
                                        </p:tav>
                                        <p:tav tm="100000">
                                          <p:val>
                                            <p:strVal val="#ppt_x"/>
                                          </p:val>
                                        </p:tav>
                                      </p:tavLst>
                                    </p:anim>
                                    <p:anim calcmode="lin" valueType="num">
                                      <p:cBhvr>
                                        <p:cTn id="97" dur="500" fill="hold"/>
                                        <p:tgtEl>
                                          <p:spTgt spid="41"/>
                                        </p:tgtEl>
                                        <p:attrNameLst>
                                          <p:attrName>ppt_y</p:attrName>
                                        </p:attrNameLst>
                                      </p:cBhvr>
                                      <p:tavLst>
                                        <p:tav tm="0">
                                          <p:val>
                                            <p:strVal val="#ppt_y"/>
                                          </p:val>
                                        </p:tav>
                                        <p:tav tm="100000">
                                          <p:val>
                                            <p:strVal val="#ppt_y"/>
                                          </p:val>
                                        </p:tav>
                                      </p:tavLst>
                                    </p:anim>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strVal val="#ppt_h"/>
                                          </p:val>
                                        </p:tav>
                                        <p:tav tm="100000">
                                          <p:val>
                                            <p:strVal val="#ppt_h"/>
                                          </p:val>
                                        </p:tav>
                                      </p:tavLst>
                                    </p:anim>
                                  </p:childTnLst>
                                </p:cTn>
                              </p:par>
                              <p:par>
                                <p:cTn id="100" presetID="3" presetClass="entr" presetSubtype="10" fill="hold" grpId="0"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blinds(horizontal)">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3">
                                            <p:txEl>
                                              <p:pRg st="4" end="4"/>
                                            </p:txEl>
                                          </p:spTgt>
                                        </p:tgtEl>
                                        <p:attrNameLst>
                                          <p:attrName>style.visibility</p:attrName>
                                        </p:attrNameLst>
                                      </p:cBhvr>
                                      <p:to>
                                        <p:strVal val="visible"/>
                                      </p:to>
                                    </p:set>
                                    <p:animEffect transition="in" filter="blinds(horizontal)">
                                      <p:cBhvr>
                                        <p:cTn id="107" dur="500"/>
                                        <p:tgtEl>
                                          <p:spTgt spid="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4" grpId="0"/>
      <p:bldP spid="47" grpId="0"/>
      <p:bldP spid="48" grpId="0" animBg="1"/>
      <p:bldP spid="50" grpId="0"/>
      <p:bldP spid="3" grpId="0" animBg="1"/>
      <p:bldP spid="3" grpId="1" animBg="1"/>
      <p:bldP spid="57" grpId="0" animBg="1"/>
      <p:bldP spid="57" grpId="1" animBg="1"/>
      <p:bldP spid="9" grpId="0" animBg="1"/>
      <p:bldP spid="45" grpId="0" animBg="1"/>
      <p:bldP spid="5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8"/>
          <p:cNvSpPr>
            <a:spLocks/>
          </p:cNvSpPr>
          <p:nvPr/>
        </p:nvSpPr>
        <p:spPr bwMode="auto">
          <a:xfrm>
            <a:off x="1033389" y="3930309"/>
            <a:ext cx="10179908" cy="1022691"/>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DFS Layer</a:t>
            </a:r>
          </a:p>
        </p:txBody>
      </p:sp>
      <p:sp>
        <p:nvSpPr>
          <p:cNvPr id="59" name="Rectangle 58"/>
          <p:cNvSpPr/>
          <p:nvPr/>
        </p:nvSpPr>
        <p:spPr bwMode="auto">
          <a:xfrm>
            <a:off x="2226293" y="3726562"/>
            <a:ext cx="1383773" cy="646986"/>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1</a:t>
            </a:r>
          </a:p>
        </p:txBody>
      </p:sp>
      <p:sp>
        <p:nvSpPr>
          <p:cNvPr id="60" name="Rectangle 59"/>
          <p:cNvSpPr/>
          <p:nvPr/>
        </p:nvSpPr>
        <p:spPr bwMode="auto">
          <a:xfrm>
            <a:off x="4184367" y="3658459"/>
            <a:ext cx="1383773" cy="715089"/>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2</a:t>
            </a:r>
          </a:p>
        </p:txBody>
      </p:sp>
      <p:sp>
        <p:nvSpPr>
          <p:cNvPr id="61" name="Rectangle 60"/>
          <p:cNvSpPr/>
          <p:nvPr/>
        </p:nvSpPr>
        <p:spPr bwMode="auto">
          <a:xfrm>
            <a:off x="6278543" y="3658459"/>
            <a:ext cx="1383773" cy="715089"/>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3</a:t>
            </a:r>
          </a:p>
        </p:txBody>
      </p:sp>
      <p:sp>
        <p:nvSpPr>
          <p:cNvPr id="62" name="Rectangle 61"/>
          <p:cNvSpPr/>
          <p:nvPr/>
        </p:nvSpPr>
        <p:spPr bwMode="auto">
          <a:xfrm>
            <a:off x="8276782" y="3658459"/>
            <a:ext cx="1383773" cy="715089"/>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4</a:t>
            </a:r>
          </a:p>
        </p:txBody>
      </p:sp>
      <p:sp>
        <p:nvSpPr>
          <p:cNvPr id="5" name="Rectangle 4"/>
          <p:cNvSpPr/>
          <p:nvPr/>
        </p:nvSpPr>
        <p:spPr bwMode="auto">
          <a:xfrm>
            <a:off x="10064764" y="2258332"/>
            <a:ext cx="1611300" cy="683740"/>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Master System</a:t>
            </a:r>
          </a:p>
        </p:txBody>
      </p:sp>
      <p:sp>
        <p:nvSpPr>
          <p:cNvPr id="6" name="Rectangle 5"/>
          <p:cNvSpPr/>
          <p:nvPr/>
        </p:nvSpPr>
        <p:spPr bwMode="auto">
          <a:xfrm>
            <a:off x="9904186" y="2345415"/>
            <a:ext cx="1547585" cy="683740"/>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Master System</a:t>
            </a:r>
          </a:p>
        </p:txBody>
      </p:sp>
      <p:sp>
        <p:nvSpPr>
          <p:cNvPr id="15" name="Flowchart: Off-page Connector 14"/>
          <p:cNvSpPr/>
          <p:nvPr/>
        </p:nvSpPr>
        <p:spPr>
          <a:xfrm>
            <a:off x="5568140" y="1125545"/>
            <a:ext cx="854887" cy="680362"/>
          </a:xfrm>
          <a:prstGeom prst="flowChartOffpageConnector">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VIP</a:t>
            </a:r>
          </a:p>
        </p:txBody>
      </p:sp>
      <p:cxnSp>
        <p:nvCxnSpPr>
          <p:cNvPr id="16" name="Straight Connector 15"/>
          <p:cNvCxnSpPr>
            <a:stCxn id="15" idx="2"/>
          </p:cNvCxnSpPr>
          <p:nvPr/>
        </p:nvCxnSpPr>
        <p:spPr>
          <a:xfrm rot="5400000">
            <a:off x="4748039" y="1038454"/>
            <a:ext cx="480092" cy="201499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2"/>
          </p:cNvCxnSpPr>
          <p:nvPr/>
        </p:nvCxnSpPr>
        <p:spPr>
          <a:xfrm rot="16200000" flipH="1">
            <a:off x="5755538" y="2045952"/>
            <a:ext cx="480092" cy="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2"/>
          </p:cNvCxnSpPr>
          <p:nvPr/>
        </p:nvCxnSpPr>
        <p:spPr>
          <a:xfrm rot="16200000" flipH="1">
            <a:off x="6763038" y="1038453"/>
            <a:ext cx="480092" cy="20150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9729098" y="2443384"/>
            <a:ext cx="1489765" cy="683740"/>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Partition Master</a:t>
            </a:r>
          </a:p>
        </p:txBody>
      </p:sp>
      <p:sp>
        <p:nvSpPr>
          <p:cNvPr id="20" name="Flowchart: Document 19"/>
          <p:cNvSpPr/>
          <p:nvPr/>
        </p:nvSpPr>
        <p:spPr bwMode="auto">
          <a:xfrm>
            <a:off x="2020490" y="3539015"/>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1" name="Flowchart: Document 20"/>
          <p:cNvSpPr/>
          <p:nvPr/>
        </p:nvSpPr>
        <p:spPr bwMode="auto">
          <a:xfrm>
            <a:off x="2075392" y="3588440"/>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2" name="Flowchart: Document 21"/>
          <p:cNvSpPr/>
          <p:nvPr/>
        </p:nvSpPr>
        <p:spPr bwMode="auto">
          <a:xfrm>
            <a:off x="2130293" y="3637865"/>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3" name="Flowchart: Document 22"/>
          <p:cNvSpPr/>
          <p:nvPr/>
        </p:nvSpPr>
        <p:spPr bwMode="auto">
          <a:xfrm>
            <a:off x="6127352" y="3604915"/>
            <a:ext cx="549046" cy="337751"/>
          </a:xfrm>
          <a:prstGeom prst="flowChartDocument">
            <a:avLst/>
          </a:prstGeom>
          <a:solidFill>
            <a:schemeClr val="accent4"/>
          </a:solidFill>
          <a:ln>
            <a:solidFill>
              <a:schemeClr val="bg1">
                <a:lumMod val="85000"/>
                <a:lumOff val="15000"/>
              </a:schemeClr>
            </a:solidFill>
            <a:headEnd type="none" w="med" len="med"/>
            <a:tailEnd type="none" w="med" len="med"/>
          </a:ln>
          <a:effectLst>
            <a:outerShdw blurRad="50800" dist="38100" dir="13500000" algn="br" rotWithShape="0">
              <a:prstClr val="black">
                <a:alpha val="40000"/>
              </a:prst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4" name="Flowchart: Document 23"/>
          <p:cNvSpPr/>
          <p:nvPr/>
        </p:nvSpPr>
        <p:spPr bwMode="auto">
          <a:xfrm>
            <a:off x="4101377" y="3567849"/>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7" name="Flowchart: Document 26"/>
          <p:cNvSpPr/>
          <p:nvPr/>
        </p:nvSpPr>
        <p:spPr bwMode="auto">
          <a:xfrm>
            <a:off x="6234854" y="3707890"/>
            <a:ext cx="549046" cy="337751"/>
          </a:xfrm>
          <a:prstGeom prst="flowChartDocument">
            <a:avLst/>
          </a:prstGeom>
          <a:solidFill>
            <a:srgbClr val="FFFF00"/>
          </a:solidFill>
          <a:ln>
            <a:solidFill>
              <a:schemeClr val="tx2"/>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8" name="Can 27"/>
          <p:cNvSpPr/>
          <p:nvPr/>
        </p:nvSpPr>
        <p:spPr bwMode="auto">
          <a:xfrm>
            <a:off x="3381332" y="3889032"/>
            <a:ext cx="169802" cy="428366"/>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9" name="Can 28"/>
          <p:cNvSpPr/>
          <p:nvPr/>
        </p:nvSpPr>
        <p:spPr bwMode="auto">
          <a:xfrm>
            <a:off x="5328251" y="4072071"/>
            <a:ext cx="180212" cy="245327"/>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0" name="Can 29"/>
          <p:cNvSpPr/>
          <p:nvPr/>
        </p:nvSpPr>
        <p:spPr bwMode="auto">
          <a:xfrm>
            <a:off x="9431857" y="3949411"/>
            <a:ext cx="154491" cy="367987"/>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1" name="Can 30"/>
          <p:cNvSpPr/>
          <p:nvPr/>
        </p:nvSpPr>
        <p:spPr bwMode="auto">
          <a:xfrm>
            <a:off x="7436427" y="3889032"/>
            <a:ext cx="169665" cy="428366"/>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9" name="Flowchart: Document 38"/>
          <p:cNvSpPr/>
          <p:nvPr/>
        </p:nvSpPr>
        <p:spPr bwMode="auto">
          <a:xfrm>
            <a:off x="5754007" y="4140379"/>
            <a:ext cx="549046" cy="337751"/>
          </a:xfrm>
          <a:prstGeom prst="flowChartDocument">
            <a:avLst/>
          </a:prstGeom>
          <a:solidFill>
            <a:srgbClr val="FFFF00"/>
          </a:solidFill>
          <a:ln>
            <a:solidFill>
              <a:schemeClr val="tx2"/>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41" name="Straight Arrow Connector 40"/>
          <p:cNvCxnSpPr/>
          <p:nvPr/>
        </p:nvCxnSpPr>
        <p:spPr>
          <a:xfrm rot="10800000" flipV="1">
            <a:off x="7379183" y="2797610"/>
            <a:ext cx="2207165" cy="691978"/>
          </a:xfrm>
          <a:prstGeom prst="straightConnector1">
            <a:avLst/>
          </a:prstGeom>
          <a:ln w="25400">
            <a:solidFill>
              <a:schemeClr val="accent2"/>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0800000" flipV="1">
            <a:off x="5128091" y="2735826"/>
            <a:ext cx="4419825" cy="902043"/>
          </a:xfrm>
          <a:prstGeom prst="straightConnector1">
            <a:avLst/>
          </a:prstGeom>
          <a:ln w="25400">
            <a:solidFill>
              <a:schemeClr val="accent2"/>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534468" y="1456077"/>
            <a:ext cx="2406135" cy="1316736"/>
          </a:xfrm>
          <a:prstGeom prst="rect">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46" name="Flowchart: Document 45"/>
          <p:cNvSpPr/>
          <p:nvPr/>
        </p:nvSpPr>
        <p:spPr bwMode="auto">
          <a:xfrm>
            <a:off x="612498" y="1894032"/>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7" name="Can 46"/>
          <p:cNvSpPr/>
          <p:nvPr/>
        </p:nvSpPr>
        <p:spPr bwMode="auto">
          <a:xfrm>
            <a:off x="791973" y="2291548"/>
            <a:ext cx="151866" cy="362963"/>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8" name="TextBox 47"/>
          <p:cNvSpPr txBox="1"/>
          <p:nvPr/>
        </p:nvSpPr>
        <p:spPr>
          <a:xfrm>
            <a:off x="1241675" y="1918208"/>
            <a:ext cx="1656736" cy="276999"/>
          </a:xfrm>
          <a:prstGeom prst="rect">
            <a:avLst/>
          </a:prstGeom>
          <a:noFill/>
        </p:spPr>
        <p:txBody>
          <a:bodyPr wrap="none" lIns="0" tIns="0" rIns="0" bIns="0" rtlCol="0">
            <a:spAutoFit/>
          </a:bodyPr>
          <a:lstStyle/>
          <a:p>
            <a:r>
              <a:rPr lang="en-US" sz="1800" dirty="0" smtClean="0">
                <a:solidFill>
                  <a:schemeClr val="bg1">
                    <a:alpha val="99000"/>
                  </a:schemeClr>
                </a:solidFill>
              </a:rPr>
              <a:t>- RangePartition</a:t>
            </a:r>
          </a:p>
        </p:txBody>
      </p:sp>
      <p:sp>
        <p:nvSpPr>
          <p:cNvPr id="49" name="TextBox 48"/>
          <p:cNvSpPr txBox="1"/>
          <p:nvPr/>
        </p:nvSpPr>
        <p:spPr>
          <a:xfrm>
            <a:off x="1241675" y="2319739"/>
            <a:ext cx="1354602" cy="276999"/>
          </a:xfrm>
          <a:prstGeom prst="rect">
            <a:avLst/>
          </a:prstGeom>
          <a:noFill/>
        </p:spPr>
        <p:txBody>
          <a:bodyPr wrap="none" lIns="0" tIns="0" rIns="0" bIns="0" rtlCol="0">
            <a:spAutoFit/>
          </a:bodyPr>
          <a:lstStyle/>
          <a:p>
            <a:r>
              <a:rPr lang="en-US" sz="1800" dirty="0" smtClean="0">
                <a:solidFill>
                  <a:schemeClr val="bg1">
                    <a:alpha val="99000"/>
                  </a:schemeClr>
                </a:solidFill>
              </a:rPr>
              <a:t>- Server Load</a:t>
            </a:r>
          </a:p>
        </p:txBody>
      </p:sp>
      <p:sp>
        <p:nvSpPr>
          <p:cNvPr id="50" name="TextBox 49"/>
          <p:cNvSpPr txBox="1"/>
          <p:nvPr/>
        </p:nvSpPr>
        <p:spPr>
          <a:xfrm>
            <a:off x="599525" y="1473703"/>
            <a:ext cx="751809" cy="276999"/>
          </a:xfrm>
          <a:prstGeom prst="rect">
            <a:avLst/>
          </a:prstGeom>
          <a:noFill/>
        </p:spPr>
        <p:txBody>
          <a:bodyPr wrap="none" lIns="0" tIns="0" rIns="0" bIns="0" rtlCol="0">
            <a:spAutoFit/>
          </a:bodyPr>
          <a:lstStyle/>
          <a:p>
            <a:r>
              <a:rPr lang="en-US" dirty="0" smtClean="0">
                <a:solidFill>
                  <a:schemeClr val="bg1">
                    <a:lumMod val="85000"/>
                  </a:schemeClr>
                </a:solidFill>
              </a:rPr>
              <a:t>Legend</a:t>
            </a:r>
          </a:p>
        </p:txBody>
      </p:sp>
      <p:sp>
        <p:nvSpPr>
          <p:cNvPr id="51" name="TextBox 50"/>
          <p:cNvSpPr txBox="1"/>
          <p:nvPr/>
        </p:nvSpPr>
        <p:spPr>
          <a:xfrm>
            <a:off x="6509377" y="2767502"/>
            <a:ext cx="2772297" cy="307777"/>
          </a:xfrm>
          <a:prstGeom prst="rect">
            <a:avLst/>
          </a:prstGeom>
          <a:noFill/>
        </p:spPr>
        <p:txBody>
          <a:bodyPr wrap="none" lIns="0" tIns="0" rIns="0" bIns="0" rtlCol="0">
            <a:spAutoFit/>
          </a:bodyPr>
          <a:lstStyle/>
          <a:p>
            <a:r>
              <a:rPr lang="en-US" sz="2000" dirty="0" err="1" smtClean="0">
                <a:gradFill>
                  <a:gsLst>
                    <a:gs pos="0">
                      <a:schemeClr val="tx1"/>
                    </a:gs>
                    <a:gs pos="86000">
                      <a:schemeClr val="tx1"/>
                    </a:gs>
                  </a:gsLst>
                  <a:lin ang="5400000" scaled="0"/>
                </a:gradFill>
              </a:rPr>
              <a:t>Unassign</a:t>
            </a:r>
            <a:r>
              <a:rPr lang="en-US" sz="2000" dirty="0" smtClean="0">
                <a:gradFill>
                  <a:gsLst>
                    <a:gs pos="0">
                      <a:schemeClr val="tx1"/>
                    </a:gs>
                    <a:gs pos="86000">
                      <a:schemeClr val="tx1"/>
                    </a:gs>
                  </a:gsLst>
                  <a:lin ang="5400000" scaled="0"/>
                </a:gradFill>
              </a:rPr>
              <a:t> RangePartition</a:t>
            </a:r>
          </a:p>
        </p:txBody>
      </p:sp>
      <p:sp>
        <p:nvSpPr>
          <p:cNvPr id="52" name="TextBox 51"/>
          <p:cNvSpPr txBox="1"/>
          <p:nvPr/>
        </p:nvSpPr>
        <p:spPr>
          <a:xfrm>
            <a:off x="6519465" y="2634314"/>
            <a:ext cx="2731517" cy="307777"/>
          </a:xfrm>
          <a:prstGeom prst="rect">
            <a:avLst/>
          </a:prstGeom>
          <a:noFill/>
        </p:spPr>
        <p:txBody>
          <a:bodyPr wrap="none" lIns="0" tIns="0" rIns="0" bIns="0" rtlCol="0">
            <a:spAutoFit/>
          </a:bodyPr>
          <a:lstStyle/>
          <a:p>
            <a:r>
              <a:rPr lang="en-US" sz="2000" dirty="0" smtClean="0">
                <a:gradFill>
                  <a:gsLst>
                    <a:gs pos="0">
                      <a:schemeClr val="tx1"/>
                    </a:gs>
                    <a:gs pos="86000">
                      <a:schemeClr val="tx1"/>
                    </a:gs>
                  </a:gsLst>
                  <a:lin ang="5400000" scaled="0"/>
                </a:gradFill>
              </a:rPr>
              <a:t>Reassign RangePartition</a:t>
            </a:r>
          </a:p>
        </p:txBody>
      </p:sp>
      <p:sp>
        <p:nvSpPr>
          <p:cNvPr id="2" name="Title 1"/>
          <p:cNvSpPr>
            <a:spLocks noGrp="1"/>
          </p:cNvSpPr>
          <p:nvPr>
            <p:ph type="title"/>
          </p:nvPr>
        </p:nvSpPr>
        <p:spPr>
          <a:xfrm>
            <a:off x="406568" y="228600"/>
            <a:ext cx="11472804" cy="609398"/>
          </a:xfrm>
        </p:spPr>
        <p:txBody>
          <a:bodyPr>
            <a:normAutofit/>
          </a:bodyPr>
          <a:lstStyle/>
          <a:p>
            <a:r>
              <a:rPr lang="en-US" sz="3600" dirty="0" smtClean="0"/>
              <a:t>Partition Layer – Automatic RangePartition Load Balancing</a:t>
            </a:r>
            <a:endParaRPr lang="en-US" sz="3600" dirty="0"/>
          </a:p>
        </p:txBody>
      </p:sp>
      <p:sp>
        <p:nvSpPr>
          <p:cNvPr id="68" name="Content Placeholder 67"/>
          <p:cNvSpPr>
            <a:spLocks noGrp="1"/>
          </p:cNvSpPr>
          <p:nvPr>
            <p:ph sz="half" idx="1"/>
          </p:nvPr>
        </p:nvSpPr>
        <p:spPr>
          <a:xfrm>
            <a:off x="514556" y="5116287"/>
            <a:ext cx="11141696" cy="1153432"/>
          </a:xfrm>
        </p:spPr>
        <p:txBody>
          <a:bodyPr>
            <a:noAutofit/>
          </a:bodyPr>
          <a:lstStyle/>
          <a:p>
            <a:pPr marL="3175" lvl="1" indent="0">
              <a:spcBef>
                <a:spcPts val="600"/>
              </a:spcBef>
              <a:buNone/>
            </a:pPr>
            <a:r>
              <a:rPr lang="en-US" sz="2600" spc="-50" dirty="0"/>
              <a:t>Load balancing is triggered based on hot RangePartitions or Partition Servers</a:t>
            </a:r>
          </a:p>
          <a:p>
            <a:pPr marL="3175" lvl="1" indent="0">
              <a:spcBef>
                <a:spcPts val="600"/>
              </a:spcBef>
              <a:buNone/>
            </a:pPr>
            <a:r>
              <a:rPr lang="en-US" sz="2600" spc="-50" dirty="0"/>
              <a:t>No data is moved on disk for the reassignment</a:t>
            </a:r>
          </a:p>
          <a:p>
            <a:pPr marL="347663" lvl="1" indent="-347663">
              <a:spcBef>
                <a:spcPts val="300"/>
              </a:spcBef>
              <a:buNone/>
            </a:pPr>
            <a:r>
              <a:rPr lang="en-US" sz="1900" spc="-50" dirty="0"/>
              <a:t>Only changing the index assignment for the Partition </a:t>
            </a:r>
            <a:r>
              <a:rPr lang="en-US" sz="1900" spc="-50" dirty="0" smtClean="0"/>
              <a:t>Servers</a:t>
            </a:r>
            <a:endParaRPr lang="en-US" sz="1900" spc="-50" dirty="0"/>
          </a:p>
        </p:txBody>
      </p:sp>
      <p:sp>
        <p:nvSpPr>
          <p:cNvPr id="55" name="Rectangle 54"/>
          <p:cNvSpPr/>
          <p:nvPr/>
        </p:nvSpPr>
        <p:spPr bwMode="auto">
          <a:xfrm>
            <a:off x="3508004" y="2272438"/>
            <a:ext cx="914162" cy="283091"/>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FE 1</a:t>
            </a:r>
          </a:p>
        </p:txBody>
      </p:sp>
      <p:sp>
        <p:nvSpPr>
          <p:cNvPr id="56" name="Rectangle 55"/>
          <p:cNvSpPr/>
          <p:nvPr/>
        </p:nvSpPr>
        <p:spPr bwMode="auto">
          <a:xfrm>
            <a:off x="5538504" y="2272438"/>
            <a:ext cx="914162" cy="283091"/>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FE 2</a:t>
            </a:r>
          </a:p>
        </p:txBody>
      </p:sp>
      <p:sp>
        <p:nvSpPr>
          <p:cNvPr id="57" name="Rectangle 56"/>
          <p:cNvSpPr/>
          <p:nvPr/>
        </p:nvSpPr>
        <p:spPr bwMode="auto">
          <a:xfrm>
            <a:off x="7553658" y="2272439"/>
            <a:ext cx="914162" cy="301918"/>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FE 3</a:t>
            </a:r>
          </a:p>
        </p:txBody>
      </p:sp>
      <p:sp>
        <p:nvSpPr>
          <p:cNvPr id="54" name="Down Arrow 53"/>
          <p:cNvSpPr/>
          <p:nvPr/>
        </p:nvSpPr>
        <p:spPr bwMode="auto">
          <a:xfrm>
            <a:off x="5663687" y="1815931"/>
            <a:ext cx="269034" cy="477794"/>
          </a:xfrm>
          <a:prstGeom prst="downArrow">
            <a:avLst/>
          </a:prstGeom>
          <a:solidFill>
            <a:schemeClr val="tx1">
              <a:lumMod val="50000"/>
              <a:lumOff val="50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58" name="Straight Arrow Connector 57"/>
          <p:cNvCxnSpPr>
            <a:stCxn id="56" idx="2"/>
          </p:cNvCxnSpPr>
          <p:nvPr/>
        </p:nvCxnSpPr>
        <p:spPr>
          <a:xfrm>
            <a:off x="5995585" y="2555529"/>
            <a:ext cx="746698" cy="982600"/>
          </a:xfrm>
          <a:prstGeom prst="straightConnector1">
            <a:avLst/>
          </a:prstGeom>
          <a:ln w="25400">
            <a:solidFill>
              <a:schemeClr val="accent4"/>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974846" y="2576429"/>
            <a:ext cx="2761944" cy="1053203"/>
          </a:xfrm>
          <a:prstGeom prst="straightConnector1">
            <a:avLst/>
          </a:prstGeom>
          <a:ln w="25400">
            <a:solidFill>
              <a:schemeClr val="accent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64" name="Down Arrow 63"/>
          <p:cNvSpPr/>
          <p:nvPr/>
        </p:nvSpPr>
        <p:spPr bwMode="auto">
          <a:xfrm>
            <a:off x="3830568" y="1803456"/>
            <a:ext cx="269034" cy="477794"/>
          </a:xfrm>
          <a:prstGeom prst="downArrow">
            <a:avLst/>
          </a:prstGeom>
          <a:solidFill>
            <a:schemeClr val="tx1">
              <a:lumMod val="50000"/>
              <a:lumOff val="50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65" name="Straight Arrow Connector 64"/>
          <p:cNvCxnSpPr>
            <a:stCxn id="55" idx="2"/>
          </p:cNvCxnSpPr>
          <p:nvPr/>
        </p:nvCxnSpPr>
        <p:spPr>
          <a:xfrm>
            <a:off x="3965085" y="2555529"/>
            <a:ext cx="911168" cy="1019673"/>
          </a:xfrm>
          <a:prstGeom prst="straightConnector1">
            <a:avLst/>
          </a:prstGeom>
          <a:ln w="25400">
            <a:solidFill>
              <a:schemeClr val="accent1"/>
            </a:solidFill>
            <a:prstDash val="solid"/>
            <a:tailEnd type="triangle" w="med" len="lg"/>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172551" y="2272389"/>
            <a:ext cx="336826" cy="385608"/>
            <a:chOff x="8343921" y="966593"/>
            <a:chExt cx="336826" cy="385608"/>
          </a:xfrm>
        </p:grpSpPr>
        <p:pic>
          <p:nvPicPr>
            <p:cNvPr id="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343921" y="966593"/>
              <a:ext cx="336826" cy="385608"/>
            </a:xfrm>
            <a:prstGeom prst="rect">
              <a:avLst/>
            </a:prstGeom>
            <a:noFill/>
            <a:ln w="9525">
              <a:noFill/>
              <a:miter lim="800000"/>
              <a:headEnd/>
              <a:tailEnd/>
            </a:ln>
          </p:spPr>
        </p:pic>
        <p:sp>
          <p:nvSpPr>
            <p:cNvPr id="3" name="TextBox 2"/>
            <p:cNvSpPr txBox="1"/>
            <p:nvPr/>
          </p:nvSpPr>
          <p:spPr>
            <a:xfrm>
              <a:off x="8379324" y="1056883"/>
              <a:ext cx="262892" cy="215444"/>
            </a:xfrm>
            <a:prstGeom prst="rect">
              <a:avLst/>
            </a:prstGeom>
            <a:noFill/>
          </p:spPr>
          <p:txBody>
            <a:bodyPr wrap="none" lIns="0" tIns="0" rIns="0" bIns="0" rtlCol="0">
              <a:spAutoFit/>
            </a:bodyPr>
            <a:lstStyle/>
            <a:p>
              <a:r>
                <a:rPr lang="en-US" sz="1400" dirty="0">
                  <a:solidFill>
                    <a:schemeClr val="bg1"/>
                  </a:solidFill>
                </a:rPr>
                <a:t>PM</a:t>
              </a:r>
            </a:p>
          </p:txBody>
        </p:sp>
      </p:grpSp>
      <p:grpSp>
        <p:nvGrpSpPr>
          <p:cNvPr id="8" name="Group 68"/>
          <p:cNvGrpSpPr/>
          <p:nvPr/>
        </p:nvGrpSpPr>
        <p:grpSpPr>
          <a:xfrm>
            <a:off x="4144513" y="2301588"/>
            <a:ext cx="331234" cy="379206"/>
            <a:chOff x="8343921" y="966593"/>
            <a:chExt cx="331234" cy="379206"/>
          </a:xfrm>
        </p:grpSpPr>
        <p:pic>
          <p:nvPicPr>
            <p:cNvPr id="7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43921" y="966593"/>
              <a:ext cx="331234" cy="379206"/>
            </a:xfrm>
            <a:prstGeom prst="rect">
              <a:avLst/>
            </a:prstGeom>
            <a:noFill/>
            <a:ln w="9525">
              <a:noFill/>
              <a:miter lim="800000"/>
              <a:headEnd/>
              <a:tailEnd/>
            </a:ln>
          </p:spPr>
        </p:pic>
        <p:sp>
          <p:nvSpPr>
            <p:cNvPr id="71" name="TextBox 70"/>
            <p:cNvSpPr txBox="1"/>
            <p:nvPr/>
          </p:nvSpPr>
          <p:spPr>
            <a:xfrm>
              <a:off x="8379147" y="1054173"/>
              <a:ext cx="262892" cy="215444"/>
            </a:xfrm>
            <a:prstGeom prst="rect">
              <a:avLst/>
            </a:prstGeom>
            <a:noFill/>
          </p:spPr>
          <p:txBody>
            <a:bodyPr wrap="none" lIns="0" tIns="0" rIns="0" bIns="0" rtlCol="0">
              <a:spAutoFit/>
            </a:bodyPr>
            <a:lstStyle/>
            <a:p>
              <a:r>
                <a:rPr lang="en-US" sz="1400" dirty="0" smtClean="0">
                  <a:solidFill>
                    <a:schemeClr val="bg1"/>
                  </a:solidFill>
                </a:rPr>
                <a:t>PM</a:t>
              </a:r>
            </a:p>
          </p:txBody>
        </p:sp>
      </p:grpSp>
      <p:sp>
        <p:nvSpPr>
          <p:cNvPr id="66" name="Flowchart: Document 65"/>
          <p:cNvSpPr/>
          <p:nvPr/>
        </p:nvSpPr>
        <p:spPr bwMode="auto">
          <a:xfrm>
            <a:off x="8193297" y="3592559"/>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5428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0"/>
                            </p:stCondLst>
                            <p:childTnLst>
                              <p:par>
                                <p:cTn id="20" presetID="17" presetClass="entr" presetSubtype="4"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ppt_x</p:attrName>
                                        </p:attrNameLst>
                                      </p:cBhvr>
                                      <p:tavLst>
                                        <p:tav tm="0">
                                          <p:val>
                                            <p:strVal val="#ppt_x"/>
                                          </p:val>
                                        </p:tav>
                                        <p:tav tm="100000">
                                          <p:val>
                                            <p:strVal val="#ppt_x"/>
                                          </p:val>
                                        </p:tav>
                                      </p:tavLst>
                                    </p:anim>
                                    <p:anim calcmode="lin" valueType="num">
                                      <p:cBhvr>
                                        <p:cTn id="23" dur="500" fill="hold"/>
                                        <p:tgtEl>
                                          <p:spTgt spid="28"/>
                                        </p:tgtEl>
                                        <p:attrNameLst>
                                          <p:attrName>ppt_y</p:attrName>
                                        </p:attrNameLst>
                                      </p:cBhvr>
                                      <p:tavLst>
                                        <p:tav tm="0">
                                          <p:val>
                                            <p:strVal val="#ppt_y+#ppt_h/2"/>
                                          </p:val>
                                        </p:tav>
                                        <p:tav tm="100000">
                                          <p:val>
                                            <p:strVal val="#ppt_y"/>
                                          </p:val>
                                        </p:tav>
                                      </p:tavLst>
                                    </p:anim>
                                    <p:anim calcmode="lin" valueType="num">
                                      <p:cBhvr>
                                        <p:cTn id="24" dur="500" fill="hold"/>
                                        <p:tgtEl>
                                          <p:spTgt spid="28"/>
                                        </p:tgtEl>
                                        <p:attrNameLst>
                                          <p:attrName>ppt_w</p:attrName>
                                        </p:attrNameLst>
                                      </p:cBhvr>
                                      <p:tavLst>
                                        <p:tav tm="0">
                                          <p:val>
                                            <p:strVal val="#ppt_w"/>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childTnLst>
                                </p:cTn>
                              </p:par>
                              <p:par>
                                <p:cTn id="26" presetID="17"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ppt_x</p:attrName>
                                        </p:attrNameLst>
                                      </p:cBhvr>
                                      <p:tavLst>
                                        <p:tav tm="0">
                                          <p:val>
                                            <p:strVal val="#ppt_x"/>
                                          </p:val>
                                        </p:tav>
                                        <p:tav tm="100000">
                                          <p:val>
                                            <p:strVal val="#ppt_x"/>
                                          </p:val>
                                        </p:tav>
                                      </p:tavLst>
                                    </p:anim>
                                    <p:anim calcmode="lin" valueType="num">
                                      <p:cBhvr>
                                        <p:cTn id="29" dur="500" fill="hold"/>
                                        <p:tgtEl>
                                          <p:spTgt spid="29"/>
                                        </p:tgtEl>
                                        <p:attrNameLst>
                                          <p:attrName>ppt_y</p:attrName>
                                        </p:attrNameLst>
                                      </p:cBhvr>
                                      <p:tavLst>
                                        <p:tav tm="0">
                                          <p:val>
                                            <p:strVal val="#ppt_y+#ppt_h/2"/>
                                          </p:val>
                                        </p:tav>
                                        <p:tav tm="100000">
                                          <p:val>
                                            <p:strVal val="#ppt_y"/>
                                          </p:val>
                                        </p:tav>
                                      </p:tavLst>
                                    </p:anim>
                                    <p:anim calcmode="lin" valueType="num">
                                      <p:cBhvr>
                                        <p:cTn id="30" dur="500" fill="hold"/>
                                        <p:tgtEl>
                                          <p:spTgt spid="29"/>
                                        </p:tgtEl>
                                        <p:attrNameLst>
                                          <p:attrName>ppt_w</p:attrName>
                                        </p:attrNameLst>
                                      </p:cBhvr>
                                      <p:tavLst>
                                        <p:tav tm="0">
                                          <p:val>
                                            <p:strVal val="#ppt_w"/>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ppt_x</p:attrName>
                                        </p:attrNameLst>
                                      </p:cBhvr>
                                      <p:tavLst>
                                        <p:tav tm="0">
                                          <p:val>
                                            <p:strVal val="#ppt_x"/>
                                          </p:val>
                                        </p:tav>
                                        <p:tav tm="100000">
                                          <p:val>
                                            <p:strVal val="#ppt_x"/>
                                          </p:val>
                                        </p:tav>
                                      </p:tavLst>
                                    </p:anim>
                                    <p:anim calcmode="lin" valueType="num">
                                      <p:cBhvr>
                                        <p:cTn id="35" dur="500" fill="hold"/>
                                        <p:tgtEl>
                                          <p:spTgt spid="31"/>
                                        </p:tgtEl>
                                        <p:attrNameLst>
                                          <p:attrName>ppt_y</p:attrName>
                                        </p:attrNameLst>
                                      </p:cBhvr>
                                      <p:tavLst>
                                        <p:tav tm="0">
                                          <p:val>
                                            <p:strVal val="#ppt_y+#ppt_h/2"/>
                                          </p:val>
                                        </p:tav>
                                        <p:tav tm="100000">
                                          <p:val>
                                            <p:strVal val="#ppt_y"/>
                                          </p:val>
                                        </p:tav>
                                      </p:tavLst>
                                    </p:anim>
                                    <p:anim calcmode="lin" valueType="num">
                                      <p:cBhvr>
                                        <p:cTn id="36" dur="500" fill="hold"/>
                                        <p:tgtEl>
                                          <p:spTgt spid="31"/>
                                        </p:tgtEl>
                                        <p:attrNameLst>
                                          <p:attrName>ppt_w</p:attrName>
                                        </p:attrNameLst>
                                      </p:cBhvr>
                                      <p:tavLst>
                                        <p:tav tm="0">
                                          <p:val>
                                            <p:strVal val="#ppt_w"/>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ppt_x</p:attrName>
                                        </p:attrNameLst>
                                      </p:cBhvr>
                                      <p:tavLst>
                                        <p:tav tm="0">
                                          <p:val>
                                            <p:strVal val="#ppt_x"/>
                                          </p:val>
                                        </p:tav>
                                        <p:tav tm="100000">
                                          <p:val>
                                            <p:strVal val="#ppt_x"/>
                                          </p:val>
                                        </p:tav>
                                      </p:tavLst>
                                    </p:anim>
                                    <p:anim calcmode="lin" valueType="num">
                                      <p:cBhvr>
                                        <p:cTn id="41" dur="500" fill="hold"/>
                                        <p:tgtEl>
                                          <p:spTgt spid="30"/>
                                        </p:tgtEl>
                                        <p:attrNameLst>
                                          <p:attrName>ppt_y</p:attrName>
                                        </p:attrNameLst>
                                      </p:cBhvr>
                                      <p:tavLst>
                                        <p:tav tm="0">
                                          <p:val>
                                            <p:strVal val="#ppt_y+#ppt_h/2"/>
                                          </p:val>
                                        </p:tav>
                                        <p:tav tm="100000">
                                          <p:val>
                                            <p:strVal val="#ppt_y"/>
                                          </p:val>
                                        </p:tav>
                                      </p:tavLst>
                                    </p:anim>
                                    <p:anim calcmode="lin" valueType="num">
                                      <p:cBhvr>
                                        <p:cTn id="42" dur="500" fill="hold"/>
                                        <p:tgtEl>
                                          <p:spTgt spid="30"/>
                                        </p:tgtEl>
                                        <p:attrNameLst>
                                          <p:attrName>ppt_w</p:attrName>
                                        </p:attrNameLst>
                                      </p:cBhvr>
                                      <p:tavLst>
                                        <p:tav tm="0">
                                          <p:val>
                                            <p:strVal val="#ppt_w"/>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500"/>
                                        <p:tgtEl>
                                          <p:spTgt spid="5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up)">
                                      <p:cBhvr>
                                        <p:cTn id="62" dur="500"/>
                                        <p:tgtEl>
                                          <p:spTgt spid="64"/>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up)">
                                      <p:cBhvr>
                                        <p:cTn id="71" dur="500"/>
                                        <p:tgtEl>
                                          <p:spTgt spid="63"/>
                                        </p:tgtEl>
                                      </p:cBhvr>
                                    </p:animEffect>
                                  </p:childTnLst>
                                </p:cTn>
                              </p:par>
                            </p:childTnLst>
                          </p:cTn>
                        </p:par>
                        <p:par>
                          <p:cTn id="72" fill="hold">
                            <p:stCondLst>
                              <p:cond delay="500"/>
                            </p:stCondLst>
                            <p:childTnLst>
                              <p:par>
                                <p:cTn id="73" presetID="1" presetClass="emph" presetSubtype="2" fill="hold" nodeType="afterEffect">
                                  <p:stCondLst>
                                    <p:cond delay="0"/>
                                  </p:stCondLst>
                                  <p:childTnLst>
                                    <p:animClr clrSpc="rgb" dir="cw">
                                      <p:cBhvr>
                                        <p:cTn id="74" dur="500" fill="hold"/>
                                        <p:tgtEl>
                                          <p:spTgt spid="31"/>
                                        </p:tgtEl>
                                        <p:attrNameLst>
                                          <p:attrName>fillcolor</p:attrName>
                                        </p:attrNameLst>
                                      </p:cBhvr>
                                      <p:to>
                                        <a:srgbClr val="BE0F02"/>
                                      </p:to>
                                    </p:animClr>
                                    <p:set>
                                      <p:cBhvr>
                                        <p:cTn id="75" dur="500" fill="hold"/>
                                        <p:tgtEl>
                                          <p:spTgt spid="31"/>
                                        </p:tgtEl>
                                        <p:attrNameLst>
                                          <p:attrName>fill.type</p:attrName>
                                        </p:attrNameLst>
                                      </p:cBhvr>
                                      <p:to>
                                        <p:strVal val="solid"/>
                                      </p:to>
                                    </p:set>
                                    <p:set>
                                      <p:cBhvr>
                                        <p:cTn id="76" dur="500" fill="hold"/>
                                        <p:tgtEl>
                                          <p:spTgt spid="31"/>
                                        </p:tgtEl>
                                        <p:attrNameLst>
                                          <p:attrName>fill.on</p:attrName>
                                        </p:attrNameLst>
                                      </p:cBhvr>
                                      <p:to>
                                        <p:strVal val="true"/>
                                      </p:to>
                                    </p:set>
                                  </p:childTnLst>
                                </p:cTn>
                              </p:par>
                              <p:par>
                                <p:cTn id="77" presetID="6" presetClass="emph" presetSubtype="0" fill="hold" grpId="1" nodeType="withEffect">
                                  <p:stCondLst>
                                    <p:cond delay="0"/>
                                  </p:stCondLst>
                                  <p:childTnLst>
                                    <p:animScale>
                                      <p:cBhvr>
                                        <p:cTn id="78" dur="1000" fill="hold"/>
                                        <p:tgtEl>
                                          <p:spTgt spid="31"/>
                                        </p:tgtEl>
                                      </p:cBhvr>
                                      <p:by x="100000" y="180000"/>
                                    </p:animScale>
                                  </p:childTnLst>
                                </p:cTn>
                              </p:par>
                            </p:childTnLst>
                          </p:cTn>
                        </p:par>
                      </p:childTnLst>
                    </p:cTn>
                  </p:par>
                  <p:par>
                    <p:cTn id="79" fill="hold">
                      <p:stCondLst>
                        <p:cond delay="indefinite"/>
                      </p:stCondLst>
                      <p:childTnLst>
                        <p:par>
                          <p:cTn id="80" fill="hold">
                            <p:stCondLst>
                              <p:cond delay="0"/>
                            </p:stCondLst>
                            <p:childTnLst>
                              <p:par>
                                <p:cTn id="81" presetID="26" presetClass="emph" presetSubtype="0" fill="hold" grpId="0" nodeType="clickEffect">
                                  <p:stCondLst>
                                    <p:cond delay="0"/>
                                  </p:stCondLst>
                                  <p:childTnLst>
                                    <p:animEffect transition="out" filter="fade">
                                      <p:cBhvr>
                                        <p:cTn id="82" dur="500" tmFilter="0, 0; .2, .5; .8, .5; 1, 0"/>
                                        <p:tgtEl>
                                          <p:spTgt spid="19"/>
                                        </p:tgtEl>
                                      </p:cBhvr>
                                    </p:animEffect>
                                    <p:animScale>
                                      <p:cBhvr>
                                        <p:cTn id="83" dur="250" autoRev="1" fill="hold"/>
                                        <p:tgtEl>
                                          <p:spTgt spid="19"/>
                                        </p:tgtEl>
                                      </p:cBhvr>
                                      <p:by x="105000" y="105000"/>
                                    </p:animScale>
                                  </p:childTnLst>
                                </p:cTn>
                              </p:par>
                              <p:par>
                                <p:cTn id="84" presetID="17" presetClass="entr" presetSubtype="2"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p:cTn id="86" dur="500" fill="hold"/>
                                        <p:tgtEl>
                                          <p:spTgt spid="41"/>
                                        </p:tgtEl>
                                        <p:attrNameLst>
                                          <p:attrName>ppt_x</p:attrName>
                                        </p:attrNameLst>
                                      </p:cBhvr>
                                      <p:tavLst>
                                        <p:tav tm="0">
                                          <p:val>
                                            <p:strVal val="#ppt_x+#ppt_w/2"/>
                                          </p:val>
                                        </p:tav>
                                        <p:tav tm="100000">
                                          <p:val>
                                            <p:strVal val="#ppt_x"/>
                                          </p:val>
                                        </p:tav>
                                      </p:tavLst>
                                    </p:anim>
                                    <p:anim calcmode="lin" valueType="num">
                                      <p:cBhvr>
                                        <p:cTn id="87" dur="500" fill="hold"/>
                                        <p:tgtEl>
                                          <p:spTgt spid="41"/>
                                        </p:tgtEl>
                                        <p:attrNameLst>
                                          <p:attrName>ppt_y</p:attrName>
                                        </p:attrNameLst>
                                      </p:cBhvr>
                                      <p:tavLst>
                                        <p:tav tm="0">
                                          <p:val>
                                            <p:strVal val="#ppt_y"/>
                                          </p:val>
                                        </p:tav>
                                        <p:tav tm="100000">
                                          <p:val>
                                            <p:strVal val="#ppt_y"/>
                                          </p:val>
                                        </p:tav>
                                      </p:tavLst>
                                    </p:anim>
                                    <p:anim calcmode="lin" valueType="num">
                                      <p:cBhvr>
                                        <p:cTn id="88" dur="500" fill="hold"/>
                                        <p:tgtEl>
                                          <p:spTgt spid="41"/>
                                        </p:tgtEl>
                                        <p:attrNameLst>
                                          <p:attrName>ppt_w</p:attrName>
                                        </p:attrNameLst>
                                      </p:cBhvr>
                                      <p:tavLst>
                                        <p:tav tm="0">
                                          <p:val>
                                            <p:fltVal val="0"/>
                                          </p:val>
                                        </p:tav>
                                        <p:tav tm="100000">
                                          <p:val>
                                            <p:strVal val="#ppt_w"/>
                                          </p:val>
                                        </p:tav>
                                      </p:tavLst>
                                    </p:anim>
                                    <p:anim calcmode="lin" valueType="num">
                                      <p:cBhvr>
                                        <p:cTn id="89" dur="500" fill="hold"/>
                                        <p:tgtEl>
                                          <p:spTgt spid="41"/>
                                        </p:tgtEl>
                                        <p:attrNameLst>
                                          <p:attrName>ppt_h</p:attrName>
                                        </p:attrNameLst>
                                      </p:cBhvr>
                                      <p:tavLst>
                                        <p:tav tm="0">
                                          <p:val>
                                            <p:strVal val="#ppt_h"/>
                                          </p:val>
                                        </p:tav>
                                        <p:tav tm="100000">
                                          <p:val>
                                            <p:strVal val="#ppt_h"/>
                                          </p:val>
                                        </p:tav>
                                      </p:tavLst>
                                    </p:anim>
                                  </p:childTnLst>
                                </p:cTn>
                              </p:par>
                              <p:par>
                                <p:cTn id="90" presetID="3" presetClass="entr" presetSubtype="10"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blinds(horizontal)">
                                      <p:cBhvr>
                                        <p:cTn id="92" dur="500"/>
                                        <p:tgtEl>
                                          <p:spTgt spid="51"/>
                                        </p:tgtEl>
                                      </p:cBhvr>
                                    </p:animEffect>
                                  </p:childTnLst>
                                </p:cTn>
                              </p:par>
                              <p:par>
                                <p:cTn id="93" presetID="0" presetClass="path" presetSubtype="0" accel="50000" decel="50000" fill="hold" grpId="2" nodeType="withEffect">
                                  <p:stCondLst>
                                    <p:cond delay="0"/>
                                  </p:stCondLst>
                                  <p:childTnLst>
                                    <p:animMotion origin="layout" path="M 0 0 L 0 0.05621 " pathEditMode="relative" ptsTypes="AA">
                                      <p:cBhvr>
                                        <p:cTn id="94" dur="500" fill="hold"/>
                                        <p:tgtEl>
                                          <p:spTgt spid="27"/>
                                        </p:tgtEl>
                                        <p:attrNameLst>
                                          <p:attrName>ppt_x</p:attrName>
                                          <p:attrName>ppt_y</p:attrName>
                                        </p:attrNameLst>
                                      </p:cBhvr>
                                    </p:animMotion>
                                  </p:childTnLst>
                                </p:cTn>
                              </p:par>
                              <p:par>
                                <p:cTn id="95" presetID="12" presetClass="exit" presetSubtype="4" fill="hold" grpId="1" nodeType="withEffect">
                                  <p:stCondLst>
                                    <p:cond delay="0"/>
                                  </p:stCondLst>
                                  <p:childTnLst>
                                    <p:animEffect transition="out" filter="slide(fromBottom)">
                                      <p:cBhvr>
                                        <p:cTn id="96" dur="500"/>
                                        <p:tgtEl>
                                          <p:spTgt spid="27"/>
                                        </p:tgtEl>
                                      </p:cBhvr>
                                    </p:animEffect>
                                    <p:set>
                                      <p:cBhvr>
                                        <p:cTn id="97" dur="1" fill="hold">
                                          <p:stCondLst>
                                            <p:cond delay="499"/>
                                          </p:stCondLst>
                                        </p:cTn>
                                        <p:tgtEl>
                                          <p:spTgt spid="27"/>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7" presetClass="entr" presetSubtype="2" fill="hold" nodeType="click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p:cTn id="102" dur="500" fill="hold"/>
                                        <p:tgtEl>
                                          <p:spTgt spid="43"/>
                                        </p:tgtEl>
                                        <p:attrNameLst>
                                          <p:attrName>ppt_x</p:attrName>
                                        </p:attrNameLst>
                                      </p:cBhvr>
                                      <p:tavLst>
                                        <p:tav tm="0">
                                          <p:val>
                                            <p:strVal val="#ppt_x+#ppt_w/2"/>
                                          </p:val>
                                        </p:tav>
                                        <p:tav tm="100000">
                                          <p:val>
                                            <p:strVal val="#ppt_x"/>
                                          </p:val>
                                        </p:tav>
                                      </p:tavLst>
                                    </p:anim>
                                    <p:anim calcmode="lin" valueType="num">
                                      <p:cBhvr>
                                        <p:cTn id="103" dur="500" fill="hold"/>
                                        <p:tgtEl>
                                          <p:spTgt spid="43"/>
                                        </p:tgtEl>
                                        <p:attrNameLst>
                                          <p:attrName>ppt_y</p:attrName>
                                        </p:attrNameLst>
                                      </p:cBhvr>
                                      <p:tavLst>
                                        <p:tav tm="0">
                                          <p:val>
                                            <p:strVal val="#ppt_y"/>
                                          </p:val>
                                        </p:tav>
                                        <p:tav tm="100000">
                                          <p:val>
                                            <p:strVal val="#ppt_y"/>
                                          </p:val>
                                        </p:tav>
                                      </p:tavLst>
                                    </p:anim>
                                    <p:anim calcmode="lin" valueType="num">
                                      <p:cBhvr>
                                        <p:cTn id="104" dur="500" fill="hold"/>
                                        <p:tgtEl>
                                          <p:spTgt spid="43"/>
                                        </p:tgtEl>
                                        <p:attrNameLst>
                                          <p:attrName>ppt_w</p:attrName>
                                        </p:attrNameLst>
                                      </p:cBhvr>
                                      <p:tavLst>
                                        <p:tav tm="0">
                                          <p:val>
                                            <p:fltVal val="0"/>
                                          </p:val>
                                        </p:tav>
                                        <p:tav tm="100000">
                                          <p:val>
                                            <p:strVal val="#ppt_w"/>
                                          </p:val>
                                        </p:tav>
                                      </p:tavLst>
                                    </p:anim>
                                    <p:anim calcmode="lin" valueType="num">
                                      <p:cBhvr>
                                        <p:cTn id="105" dur="500" fill="hold"/>
                                        <p:tgtEl>
                                          <p:spTgt spid="43"/>
                                        </p:tgtEl>
                                        <p:attrNameLst>
                                          <p:attrName>ppt_h</p:attrName>
                                        </p:attrNameLst>
                                      </p:cBhvr>
                                      <p:tavLst>
                                        <p:tav tm="0">
                                          <p:val>
                                            <p:strVal val="#ppt_h"/>
                                          </p:val>
                                        </p:tav>
                                        <p:tav tm="100000">
                                          <p:val>
                                            <p:strVal val="#ppt_h"/>
                                          </p:val>
                                        </p:tav>
                                      </p:tavLst>
                                    </p:anim>
                                  </p:childTnLst>
                                </p:cTn>
                              </p:par>
                              <p:par>
                                <p:cTn id="106" presetID="1" presetClass="exit" presetSubtype="0" fill="hold" nodeType="withEffect">
                                  <p:stCondLst>
                                    <p:cond delay="0"/>
                                  </p:stCondLst>
                                  <p:childTnLst>
                                    <p:set>
                                      <p:cBhvr>
                                        <p:cTn id="107" dur="1" fill="hold">
                                          <p:stCondLst>
                                            <p:cond delay="0"/>
                                          </p:stCondLst>
                                        </p:cTn>
                                        <p:tgtEl>
                                          <p:spTgt spid="41"/>
                                        </p:tgtEl>
                                        <p:attrNameLst>
                                          <p:attrName>style.visibility</p:attrName>
                                        </p:attrNameLst>
                                      </p:cBhvr>
                                      <p:to>
                                        <p:strVal val="hidden"/>
                                      </p:to>
                                    </p:set>
                                  </p:childTnLst>
                                </p:cTn>
                              </p:par>
                              <p:par>
                                <p:cTn id="108" presetID="3" presetClass="exit" presetSubtype="10" fill="hold" grpId="1" nodeType="withEffect">
                                  <p:stCondLst>
                                    <p:cond delay="0"/>
                                  </p:stCondLst>
                                  <p:childTnLst>
                                    <p:animEffect transition="out" filter="blinds(horizontal)">
                                      <p:cBhvr>
                                        <p:cTn id="109" dur="500"/>
                                        <p:tgtEl>
                                          <p:spTgt spid="51"/>
                                        </p:tgtEl>
                                      </p:cBhvr>
                                    </p:animEffect>
                                    <p:set>
                                      <p:cBhvr>
                                        <p:cTn id="110" dur="1" fill="hold">
                                          <p:stCondLst>
                                            <p:cond delay="499"/>
                                          </p:stCondLst>
                                        </p:cTn>
                                        <p:tgtEl>
                                          <p:spTgt spid="51"/>
                                        </p:tgtEl>
                                        <p:attrNameLst>
                                          <p:attrName>style.visibility</p:attrName>
                                        </p:attrNameLst>
                                      </p:cBhvr>
                                      <p:to>
                                        <p:strVal val="hidden"/>
                                      </p:to>
                                    </p:set>
                                  </p:childTnLst>
                                </p:cTn>
                              </p:par>
                              <p:par>
                                <p:cTn id="111" presetID="3" presetClass="entr" presetSubtype="1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blinds(horizontal)">
                                      <p:cBhvr>
                                        <p:cTn id="113" dur="500"/>
                                        <p:tgtEl>
                                          <p:spTgt spid="52"/>
                                        </p:tgtEl>
                                      </p:cBhvr>
                                    </p:animEffect>
                                  </p:childTnLst>
                                </p:cTn>
                              </p:par>
                            </p:childTnLst>
                          </p:cTn>
                        </p:par>
                        <p:par>
                          <p:cTn id="114" fill="hold">
                            <p:stCondLst>
                              <p:cond delay="500"/>
                            </p:stCondLst>
                            <p:childTnLst>
                              <p:par>
                                <p:cTn id="115" presetID="12" presetClass="entr" presetSubtype="4" fill="hold" grpId="0" nodeType="after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slide(fromBottom)">
                                      <p:cBhvr>
                                        <p:cTn id="117" dur="500"/>
                                        <p:tgtEl>
                                          <p:spTgt spid="39"/>
                                        </p:tgtEl>
                                      </p:cBhvr>
                                    </p:animEffect>
                                  </p:childTnLst>
                                </p:cTn>
                              </p:par>
                            </p:childTnLst>
                          </p:cTn>
                        </p:par>
                        <p:par>
                          <p:cTn id="118" fill="hold">
                            <p:stCondLst>
                              <p:cond delay="1000"/>
                            </p:stCondLst>
                            <p:childTnLst>
                              <p:par>
                                <p:cTn id="119" presetID="0" presetClass="path" presetSubtype="0" accel="50000" decel="50000" fill="hold" grpId="1" nodeType="afterEffect">
                                  <p:stCondLst>
                                    <p:cond delay="0"/>
                                  </p:stCondLst>
                                  <p:childTnLst>
                                    <p:animMotion origin="layout" path="M 0 0 C -0.02708 0.00926 -0.05399 0.01874 -0.07569 0.00602 C -0.0974 -0.0067 -0.11406 -0.04186 -0.13073 -0.07679 " pathEditMode="relative" ptsTypes="aaA">
                                      <p:cBhvr>
                                        <p:cTn id="120" dur="2000" fill="hold"/>
                                        <p:tgtEl>
                                          <p:spTgt spid="39"/>
                                        </p:tgtEl>
                                        <p:attrNameLst>
                                          <p:attrName>ppt_x</p:attrName>
                                          <p:attrName>ppt_y</p:attrName>
                                        </p:attrNameLst>
                                      </p:cBhvr>
                                    </p:animMotion>
                                  </p:childTnLst>
                                </p:cTn>
                              </p:par>
                            </p:childTnLst>
                          </p:cTn>
                        </p:par>
                      </p:childTnLst>
                    </p:cTn>
                  </p:par>
                  <p:par>
                    <p:cTn id="121" fill="hold">
                      <p:stCondLst>
                        <p:cond delay="indefinite"/>
                      </p:stCondLst>
                      <p:childTnLst>
                        <p:par>
                          <p:cTn id="122" fill="hold">
                            <p:stCondLst>
                              <p:cond delay="0"/>
                            </p:stCondLst>
                            <p:childTnLst>
                              <p:par>
                                <p:cTn id="123" presetID="26" presetClass="emph" presetSubtype="0" repeatCount="3000" fill="hold" nodeType="clickEffect">
                                  <p:stCondLst>
                                    <p:cond delay="0"/>
                                  </p:stCondLst>
                                  <p:childTnLst>
                                    <p:animEffect transition="out" filter="fade">
                                      <p:cBhvr>
                                        <p:cTn id="124" dur="500" tmFilter="0, 0; .2, .5; .8, .5; 1, 0"/>
                                        <p:tgtEl>
                                          <p:spTgt spid="8"/>
                                        </p:tgtEl>
                                      </p:cBhvr>
                                    </p:animEffect>
                                    <p:animScale>
                                      <p:cBhvr>
                                        <p:cTn id="125" dur="250" autoRev="1" fill="hold"/>
                                        <p:tgtEl>
                                          <p:spTgt spid="8"/>
                                        </p:tgtEl>
                                      </p:cBhvr>
                                      <p:by x="105000" y="105000"/>
                                    </p:animScale>
                                  </p:childTnLst>
                                </p:cTn>
                              </p:par>
                              <p:par>
                                <p:cTn id="126" presetID="26" presetClass="emph" presetSubtype="0" repeatCount="3000" fill="hold" nodeType="withEffect">
                                  <p:stCondLst>
                                    <p:cond delay="0"/>
                                  </p:stCondLst>
                                  <p:childTnLst>
                                    <p:animEffect transition="out" filter="fade">
                                      <p:cBhvr>
                                        <p:cTn id="127" dur="500" tmFilter="0, 0; .2, .5; .8, .5; 1, 0"/>
                                        <p:tgtEl>
                                          <p:spTgt spid="4"/>
                                        </p:tgtEl>
                                      </p:cBhvr>
                                    </p:animEffect>
                                    <p:animScale>
                                      <p:cBhvr>
                                        <p:cTn id="128" dur="250" autoRev="1" fill="hold"/>
                                        <p:tgtEl>
                                          <p:spTgt spid="4"/>
                                        </p:tgtEl>
                                      </p:cBhvr>
                                      <p:by x="105000" y="105000"/>
                                    </p:animScale>
                                  </p:childTnLst>
                                </p:cTn>
                              </p:par>
                              <p:par>
                                <p:cTn id="129" presetID="3" presetClass="exit" presetSubtype="10" fill="hold" nodeType="withEffect">
                                  <p:stCondLst>
                                    <p:cond delay="0"/>
                                  </p:stCondLst>
                                  <p:childTnLst>
                                    <p:animEffect transition="out" filter="blinds(horizontal)">
                                      <p:cBhvr>
                                        <p:cTn id="130" dur="500"/>
                                        <p:tgtEl>
                                          <p:spTgt spid="43"/>
                                        </p:tgtEl>
                                      </p:cBhvr>
                                    </p:animEffect>
                                    <p:set>
                                      <p:cBhvr>
                                        <p:cTn id="131" dur="1" fill="hold">
                                          <p:stCondLst>
                                            <p:cond delay="499"/>
                                          </p:stCondLst>
                                        </p:cTn>
                                        <p:tgtEl>
                                          <p:spTgt spid="43"/>
                                        </p:tgtEl>
                                        <p:attrNameLst>
                                          <p:attrName>style.visibility</p:attrName>
                                        </p:attrNameLst>
                                      </p:cBhvr>
                                      <p:to>
                                        <p:strVal val="hidden"/>
                                      </p:to>
                                    </p:set>
                                  </p:childTnLst>
                                </p:cTn>
                              </p:par>
                              <p:par>
                                <p:cTn id="132" presetID="3" presetClass="exit" presetSubtype="10" fill="hold" grpId="1" nodeType="withEffect">
                                  <p:stCondLst>
                                    <p:cond delay="0"/>
                                  </p:stCondLst>
                                  <p:childTnLst>
                                    <p:animEffect transition="out" filter="blinds(horizontal)">
                                      <p:cBhvr>
                                        <p:cTn id="133" dur="500"/>
                                        <p:tgtEl>
                                          <p:spTgt spid="52"/>
                                        </p:tgtEl>
                                      </p:cBhvr>
                                    </p:animEffect>
                                    <p:set>
                                      <p:cBhvr>
                                        <p:cTn id="134" dur="1" fill="hold">
                                          <p:stCondLst>
                                            <p:cond delay="499"/>
                                          </p:stCondLst>
                                        </p:cTn>
                                        <p:tgtEl>
                                          <p:spTgt spid="52"/>
                                        </p:tgtEl>
                                        <p:attrNameLst>
                                          <p:attrName>style.visibility</p:attrName>
                                        </p:attrNameLst>
                                      </p:cBhvr>
                                      <p:to>
                                        <p:strVal val="hidden"/>
                                      </p:to>
                                    </p:set>
                                  </p:childTnLst>
                                </p:cTn>
                              </p:par>
                            </p:childTnLst>
                          </p:cTn>
                        </p:par>
                        <p:par>
                          <p:cTn id="135" fill="hold">
                            <p:stCondLst>
                              <p:cond delay="1500"/>
                            </p:stCondLst>
                            <p:childTnLst>
                              <p:par>
                                <p:cTn id="136" presetID="1" presetClass="exit" presetSubtype="0" fill="hold" nodeType="afterEffect">
                                  <p:stCondLst>
                                    <p:cond delay="0"/>
                                  </p:stCondLst>
                                  <p:childTnLst>
                                    <p:set>
                                      <p:cBhvr>
                                        <p:cTn id="137" dur="1" fill="hold">
                                          <p:stCondLst>
                                            <p:cond delay="0"/>
                                          </p:stCondLst>
                                        </p:cTn>
                                        <p:tgtEl>
                                          <p:spTgt spid="63"/>
                                        </p:tgtEl>
                                        <p:attrNameLst>
                                          <p:attrName>style.visibility</p:attrName>
                                        </p:attrNameLst>
                                      </p:cBhvr>
                                      <p:to>
                                        <p:strVal val="hidden"/>
                                      </p:to>
                                    </p:set>
                                  </p:childTnLst>
                                </p:cTn>
                              </p:par>
                            </p:childTnLst>
                          </p:cTn>
                        </p:par>
                        <p:par>
                          <p:cTn id="138" fill="hold">
                            <p:stCondLst>
                              <p:cond delay="1500"/>
                            </p:stCondLst>
                            <p:childTnLst>
                              <p:par>
                                <p:cTn id="139" presetID="22" presetClass="entr" presetSubtype="1" fill="hold" nodeType="after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wipe(up)">
                                      <p:cBhvr>
                                        <p:cTn id="141" dur="500"/>
                                        <p:tgtEl>
                                          <p:spTgt spid="65"/>
                                        </p:tgtEl>
                                      </p:cBhvr>
                                    </p:animEffect>
                                  </p:childTnLst>
                                </p:cTn>
                              </p:par>
                            </p:childTnLst>
                          </p:cTn>
                        </p:par>
                        <p:par>
                          <p:cTn id="142" fill="hold">
                            <p:stCondLst>
                              <p:cond delay="2000"/>
                            </p:stCondLst>
                            <p:childTnLst>
                              <p:par>
                                <p:cTn id="143" presetID="6" presetClass="emph" presetSubtype="0" fill="hold" grpId="2" nodeType="afterEffect">
                                  <p:stCondLst>
                                    <p:cond delay="0"/>
                                  </p:stCondLst>
                                  <p:childTnLst>
                                    <p:animScale>
                                      <p:cBhvr>
                                        <p:cTn id="144" dur="500" fill="hold"/>
                                        <p:tgtEl>
                                          <p:spTgt spid="31"/>
                                        </p:tgtEl>
                                      </p:cBhvr>
                                      <p:by x="100000" y="50000"/>
                                    </p:animScale>
                                  </p:childTnLst>
                                </p:cTn>
                              </p:par>
                              <p:par>
                                <p:cTn id="145" presetID="1" presetClass="emph" presetSubtype="2" fill="hold" nodeType="withEffect">
                                  <p:stCondLst>
                                    <p:cond delay="0"/>
                                  </p:stCondLst>
                                  <p:childTnLst>
                                    <p:animClr clrSpc="rgb" dir="cw">
                                      <p:cBhvr>
                                        <p:cTn id="146" dur="2000" fill="hold"/>
                                        <p:tgtEl>
                                          <p:spTgt spid="31"/>
                                        </p:tgtEl>
                                        <p:attrNameLst>
                                          <p:attrName>fillcolor</p:attrName>
                                        </p:attrNameLst>
                                      </p:cBhvr>
                                      <p:to>
                                        <a:srgbClr val="11D932"/>
                                      </p:to>
                                    </p:animClr>
                                    <p:set>
                                      <p:cBhvr>
                                        <p:cTn id="147" dur="2000" fill="hold"/>
                                        <p:tgtEl>
                                          <p:spTgt spid="31"/>
                                        </p:tgtEl>
                                        <p:attrNameLst>
                                          <p:attrName>fill.type</p:attrName>
                                        </p:attrNameLst>
                                      </p:cBhvr>
                                      <p:to>
                                        <p:strVal val="solid"/>
                                      </p:to>
                                    </p:set>
                                    <p:set>
                                      <p:cBhvr>
                                        <p:cTn id="148" dur="2000" fill="hold"/>
                                        <p:tgtEl>
                                          <p:spTgt spid="31"/>
                                        </p:tgtEl>
                                        <p:attrNameLst>
                                          <p:attrName>fill.on</p:attrName>
                                        </p:attrNameLst>
                                      </p:cBhvr>
                                      <p:to>
                                        <p:strVal val="true"/>
                                      </p:to>
                                    </p:set>
                                  </p:childTnLst>
                                </p:cTn>
                              </p:par>
                              <p:par>
                                <p:cTn id="149" presetID="6" presetClass="emph" presetSubtype="0" fill="hold" grpId="1" nodeType="withEffect">
                                  <p:stCondLst>
                                    <p:cond delay="0"/>
                                  </p:stCondLst>
                                  <p:childTnLst>
                                    <p:animScale>
                                      <p:cBhvr>
                                        <p:cTn id="150" dur="500" fill="hold"/>
                                        <p:tgtEl>
                                          <p:spTgt spid="29"/>
                                        </p:tgtEl>
                                      </p:cBhvr>
                                      <p:by x="100000" y="170000"/>
                                    </p:animScale>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nodeType="clickEffect">
                                  <p:stCondLst>
                                    <p:cond delay="0"/>
                                  </p:stCondLst>
                                  <p:childTnLst>
                                    <p:set>
                                      <p:cBhvr>
                                        <p:cTn id="154" dur="1" fill="hold">
                                          <p:stCondLst>
                                            <p:cond delay="0"/>
                                          </p:stCondLst>
                                        </p:cTn>
                                        <p:tgtEl>
                                          <p:spTgt spid="68">
                                            <p:txEl>
                                              <p:pRg st="0" end="0"/>
                                            </p:txEl>
                                          </p:spTgt>
                                        </p:tgtEl>
                                        <p:attrNameLst>
                                          <p:attrName>style.visibility</p:attrName>
                                        </p:attrNameLst>
                                      </p:cBhvr>
                                      <p:to>
                                        <p:strVal val="visible"/>
                                      </p:to>
                                    </p:set>
                                    <p:animEffect transition="in" filter="blinds(horizontal)">
                                      <p:cBhvr>
                                        <p:cTn id="155" dur="500"/>
                                        <p:tgtEl>
                                          <p:spTgt spid="68">
                                            <p:txEl>
                                              <p:pRg st="0" end="0"/>
                                            </p:txEl>
                                          </p:spTgt>
                                        </p:tgtEl>
                                      </p:cBhvr>
                                    </p:animEffect>
                                  </p:childTnLst>
                                </p:cTn>
                              </p:par>
                              <p:par>
                                <p:cTn id="156" presetID="3" presetClass="entr" presetSubtype="10" fill="hold" nodeType="withEffect">
                                  <p:stCondLst>
                                    <p:cond delay="0"/>
                                  </p:stCondLst>
                                  <p:childTnLst>
                                    <p:set>
                                      <p:cBhvr>
                                        <p:cTn id="157" dur="1" fill="hold">
                                          <p:stCondLst>
                                            <p:cond delay="0"/>
                                          </p:stCondLst>
                                        </p:cTn>
                                        <p:tgtEl>
                                          <p:spTgt spid="68">
                                            <p:txEl>
                                              <p:pRg st="1" end="1"/>
                                            </p:txEl>
                                          </p:spTgt>
                                        </p:tgtEl>
                                        <p:attrNameLst>
                                          <p:attrName>style.visibility</p:attrName>
                                        </p:attrNameLst>
                                      </p:cBhvr>
                                      <p:to>
                                        <p:strVal val="visible"/>
                                      </p:to>
                                    </p:set>
                                    <p:animEffect transition="in" filter="blinds(horizontal)">
                                      <p:cBhvr>
                                        <p:cTn id="158" dur="500"/>
                                        <p:tgtEl>
                                          <p:spTgt spid="68">
                                            <p:txEl>
                                              <p:pRg st="1" end="1"/>
                                            </p:txEl>
                                          </p:spTgt>
                                        </p:tgtEl>
                                      </p:cBhvr>
                                    </p:animEffect>
                                  </p:childTnLst>
                                </p:cTn>
                              </p:par>
                              <p:par>
                                <p:cTn id="159" presetID="3" presetClass="entr" presetSubtype="10" fill="hold" nodeType="withEffect">
                                  <p:stCondLst>
                                    <p:cond delay="0"/>
                                  </p:stCondLst>
                                  <p:childTnLst>
                                    <p:set>
                                      <p:cBhvr>
                                        <p:cTn id="160" dur="1" fill="hold">
                                          <p:stCondLst>
                                            <p:cond delay="0"/>
                                          </p:stCondLst>
                                        </p:cTn>
                                        <p:tgtEl>
                                          <p:spTgt spid="68">
                                            <p:txEl>
                                              <p:pRg st="2" end="2"/>
                                            </p:txEl>
                                          </p:spTgt>
                                        </p:tgtEl>
                                        <p:attrNameLst>
                                          <p:attrName>style.visibility</p:attrName>
                                        </p:attrNameLst>
                                      </p:cBhvr>
                                      <p:to>
                                        <p:strVal val="visible"/>
                                      </p:to>
                                    </p:set>
                                    <p:animEffect transition="in" filter="blinds(horizontal)">
                                      <p:cBhvr>
                                        <p:cTn id="161"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7" grpId="0" animBg="1"/>
      <p:bldP spid="27" grpId="1" animBg="1"/>
      <p:bldP spid="27" grpId="2" animBg="1"/>
      <p:bldP spid="28" grpId="0" animBg="1"/>
      <p:bldP spid="29" grpId="0" animBg="1"/>
      <p:bldP spid="29" grpId="1" animBg="1"/>
      <p:bldP spid="30" grpId="0" animBg="1"/>
      <p:bldP spid="31" grpId="0" animBg="1"/>
      <p:bldP spid="31" grpId="1" animBg="1"/>
      <p:bldP spid="31" grpId="2" animBg="1"/>
      <p:bldP spid="39" grpId="0" animBg="1"/>
      <p:bldP spid="39" grpId="1" animBg="1"/>
      <p:bldP spid="51" grpId="0"/>
      <p:bldP spid="51" grpId="1"/>
      <p:bldP spid="52" grpId="0"/>
      <p:bldP spid="52" grpId="1"/>
      <p:bldP spid="54" grpId="0" animBg="1"/>
      <p:bldP spid="64" grpId="0" animBg="1"/>
      <p:bldP spid="6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 of Data Abstractions</a:t>
            </a:r>
            <a:endParaRPr lang="en-US" dirty="0"/>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1218987">
              <a:lnSpc>
                <a:spcPct val="100000"/>
              </a:lnSpc>
              <a:spcBef>
                <a:spcPts val="1800"/>
              </a:spcBef>
              <a:spcAft>
                <a:spcPts val="600"/>
              </a:spcAft>
              <a:buSzTx/>
              <a:buNone/>
            </a:pPr>
            <a:r>
              <a:rPr lang="en-US" spc="-100" dirty="0">
                <a:solidFill>
                  <a:srgbClr val="00B0F0">
                    <a:alpha val="99000"/>
                  </a:srgbClr>
                </a:solidFill>
                <a:latin typeface="Segoe UI Light" pitchFamily="34" charset="0"/>
              </a:rPr>
              <a:t>Namespace for accessing storage</a:t>
            </a:r>
          </a:p>
          <a:p>
            <a:pPr marL="3175" lvl="1" indent="0">
              <a:spcBef>
                <a:spcPts val="600"/>
              </a:spcBef>
              <a:spcAft>
                <a:spcPts val="600"/>
              </a:spcAft>
              <a:buNone/>
            </a:pPr>
            <a:r>
              <a:rPr lang="en-US" sz="2400" spc="-50" dirty="0"/>
              <a:t>http://&lt;accountName&gt;.&lt;type&gt;.</a:t>
            </a:r>
            <a:r>
              <a:rPr lang="en-US" sz="2400" spc="-50" dirty="0" smtClean="0"/>
              <a:t>core.windows.net/partitionName</a:t>
            </a:r>
          </a:p>
          <a:p>
            <a:pPr marL="3175" lvl="0" indent="0" defTabSz="1218987">
              <a:lnSpc>
                <a:spcPct val="100000"/>
              </a:lnSpc>
              <a:spcBef>
                <a:spcPts val="1800"/>
              </a:spcBef>
              <a:buSzTx/>
              <a:buNone/>
            </a:pPr>
            <a:r>
              <a:rPr lang="en-US" spc="-100" dirty="0">
                <a:solidFill>
                  <a:srgbClr val="00B0F0">
                    <a:alpha val="99000"/>
                  </a:srgbClr>
                </a:solidFill>
                <a:latin typeface="Segoe UI Light" pitchFamily="34" charset="0"/>
              </a:rPr>
              <a:t>How to scale out storage for your service</a:t>
            </a:r>
          </a:p>
          <a:p>
            <a:pPr marL="3175" lvl="1" indent="0">
              <a:spcBef>
                <a:spcPts val="600"/>
              </a:spcBef>
              <a:spcAft>
                <a:spcPts val="600"/>
              </a:spcAft>
              <a:buNone/>
            </a:pPr>
            <a:r>
              <a:rPr lang="en-US" sz="2400" spc="-50" dirty="0" smtClean="0"/>
              <a:t>Understand </a:t>
            </a:r>
            <a:r>
              <a:rPr lang="en-US" sz="2400" spc="-50" dirty="0"/>
              <a:t>the scalability targets at 2 levels:</a:t>
            </a:r>
          </a:p>
        </p:txBody>
      </p:sp>
      <p:grpSp>
        <p:nvGrpSpPr>
          <p:cNvPr id="8" name="Group 7"/>
          <p:cNvGrpSpPr/>
          <p:nvPr/>
        </p:nvGrpSpPr>
        <p:grpSpPr>
          <a:xfrm>
            <a:off x="665703" y="2074697"/>
            <a:ext cx="3677698" cy="3346389"/>
            <a:chOff x="665703" y="2074697"/>
            <a:chExt cx="3677698" cy="3346389"/>
          </a:xfrm>
        </p:grpSpPr>
        <p:sp>
          <p:nvSpPr>
            <p:cNvPr id="6" name="Rounded Rectangle 5"/>
            <p:cNvSpPr/>
            <p:nvPr/>
          </p:nvSpPr>
          <p:spPr bwMode="auto">
            <a:xfrm>
              <a:off x="1397556" y="2074697"/>
              <a:ext cx="2183843" cy="445343"/>
            </a:xfrm>
            <a:prstGeom prst="roundRect">
              <a:avLst>
                <a:gd name="adj" fmla="val 0"/>
              </a:avLst>
            </a:prstGeom>
            <a:noFill/>
            <a:ln w="28575" cap="flat" cmpd="sng" algn="ctr">
              <a:solidFill>
                <a:schemeClr val="accent4"/>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sp>
          <p:nvSpPr>
            <p:cNvPr id="4" name="Rounded Rectangle 3"/>
            <p:cNvSpPr/>
            <p:nvPr/>
          </p:nvSpPr>
          <p:spPr bwMode="auto">
            <a:xfrm>
              <a:off x="665703" y="3830453"/>
              <a:ext cx="3677698" cy="1590633"/>
            </a:xfrm>
            <a:prstGeom prst="roundRect">
              <a:avLst>
                <a:gd name="adj" fmla="val 0"/>
              </a:avLst>
            </a:prstGeom>
            <a:solidFill>
              <a:schemeClr val="accent4"/>
            </a:solidFill>
            <a:ln w="9525" cap="flat" cmpd="sng" algn="ctr">
              <a:noFill/>
              <a:prstDash val="solid"/>
            </a:ln>
            <a:effectLst/>
          </p:spPr>
          <p:txBody>
            <a:bodyPr lIns="91440" tIns="182880" bIns="182880" rtlCol="0" anchor="t" anchorCtr="0"/>
            <a:lstStyle/>
            <a:p>
              <a:pPr marL="457200" lvl="1" indent="-457200" defTabSz="914023" fontAlgn="base">
                <a:lnSpc>
                  <a:spcPct val="80000"/>
                </a:lnSpc>
                <a:spcBef>
                  <a:spcPct val="0"/>
                </a:spcBef>
                <a:spcAft>
                  <a:spcPct val="0"/>
                </a:spcAft>
                <a:buClr>
                  <a:schemeClr val="bg1"/>
                </a:buClr>
                <a:buFont typeface="+mj-lt"/>
                <a:buAutoNum type="arabicPeriod"/>
                <a:defRPr/>
              </a:pPr>
              <a:r>
                <a:rPr lang="en-US" kern="0" spc="-51" dirty="0" smtClean="0">
                  <a:solidFill>
                    <a:srgbClr val="FFFFFF">
                      <a:alpha val="99000"/>
                    </a:srgbClr>
                  </a:solidFill>
                  <a:latin typeface="Segoe UI" pitchFamily="34" charset="0"/>
                  <a:ea typeface="Segoe UI" pitchFamily="34" charset="0"/>
                  <a:cs typeface="Segoe UI" pitchFamily="34" charset="0"/>
                </a:rPr>
                <a:t>Scalability </a:t>
              </a:r>
              <a:r>
                <a:rPr lang="en-US" kern="0" spc="-51" dirty="0">
                  <a:solidFill>
                    <a:srgbClr val="FFFFFF">
                      <a:alpha val="99000"/>
                    </a:srgbClr>
                  </a:solidFill>
                  <a:latin typeface="Segoe UI" pitchFamily="34" charset="0"/>
                  <a:ea typeface="Segoe UI" pitchFamily="34" charset="0"/>
                  <a:cs typeface="Segoe UI" pitchFamily="34" charset="0"/>
                </a:rPr>
                <a:t>targets of a single storage account</a:t>
              </a:r>
            </a:p>
          </p:txBody>
        </p:sp>
      </p:grpSp>
      <p:grpSp>
        <p:nvGrpSpPr>
          <p:cNvPr id="9" name="Group 8"/>
          <p:cNvGrpSpPr/>
          <p:nvPr/>
        </p:nvGrpSpPr>
        <p:grpSpPr>
          <a:xfrm>
            <a:off x="4638988" y="2074697"/>
            <a:ext cx="4309802" cy="3346388"/>
            <a:chOff x="4638988" y="2074697"/>
            <a:chExt cx="4309802" cy="3346388"/>
          </a:xfrm>
        </p:grpSpPr>
        <p:sp>
          <p:nvSpPr>
            <p:cNvPr id="5" name="Rounded Rectangle 4"/>
            <p:cNvSpPr/>
            <p:nvPr/>
          </p:nvSpPr>
          <p:spPr bwMode="auto">
            <a:xfrm>
              <a:off x="4638988" y="3830452"/>
              <a:ext cx="3677698" cy="1590633"/>
            </a:xfrm>
            <a:prstGeom prst="roundRect">
              <a:avLst>
                <a:gd name="adj" fmla="val 0"/>
              </a:avLst>
            </a:prstGeom>
            <a:solidFill>
              <a:schemeClr val="accent1"/>
            </a:solidFill>
            <a:ln w="9525" cap="flat" cmpd="sng" algn="ctr">
              <a:noFill/>
              <a:prstDash val="solid"/>
            </a:ln>
            <a:effectLst/>
          </p:spPr>
          <p:txBody>
            <a:bodyPr lIns="91440" tIns="182880" bIns="182880" rtlCol="0" anchor="t" anchorCtr="0"/>
            <a:lstStyle/>
            <a:p>
              <a:pPr marL="457200" lvl="1" indent="-457200" defTabSz="914023" fontAlgn="base">
                <a:lnSpc>
                  <a:spcPct val="80000"/>
                </a:lnSpc>
                <a:spcBef>
                  <a:spcPct val="0"/>
                </a:spcBef>
                <a:spcAft>
                  <a:spcPct val="0"/>
                </a:spcAft>
                <a:buClr>
                  <a:schemeClr val="bg1"/>
                </a:buClr>
                <a:buFont typeface="+mj-lt"/>
                <a:buAutoNum type="arabicPeriod" startAt="2"/>
                <a:defRPr/>
              </a:pPr>
              <a:r>
                <a:rPr lang="en-US" kern="0" spc="-51" dirty="0">
                  <a:solidFill>
                    <a:srgbClr val="FFFFFF">
                      <a:alpha val="99000"/>
                    </a:srgbClr>
                  </a:solidFill>
                  <a:latin typeface="Segoe UI" pitchFamily="34" charset="0"/>
                  <a:ea typeface="Segoe UI" pitchFamily="34" charset="0"/>
                  <a:cs typeface="Segoe UI" pitchFamily="34" charset="0"/>
                </a:rPr>
                <a:t>Scalability targets for Blobs, Table Entities and Queues within a storage account</a:t>
              </a:r>
            </a:p>
          </p:txBody>
        </p:sp>
        <p:sp>
          <p:nvSpPr>
            <p:cNvPr id="7" name="Rounded Rectangle 6"/>
            <p:cNvSpPr/>
            <p:nvPr/>
          </p:nvSpPr>
          <p:spPr bwMode="auto">
            <a:xfrm>
              <a:off x="7001819" y="2074697"/>
              <a:ext cx="1946971" cy="445343"/>
            </a:xfrm>
            <a:prstGeom prst="roundRect">
              <a:avLst>
                <a:gd name="adj" fmla="val 0"/>
              </a:avLst>
            </a:prstGeom>
            <a:noFill/>
            <a:ln w="28575" cap="flat" cmpd="sng" algn="ctr">
              <a:solidFill>
                <a:schemeClr val="accent1"/>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999031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of Data Abstractions</a:t>
            </a:r>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1218987">
              <a:lnSpc>
                <a:spcPct val="100000"/>
              </a:lnSpc>
              <a:spcBef>
                <a:spcPts val="1800"/>
              </a:spcBef>
              <a:spcAft>
                <a:spcPts val="600"/>
              </a:spcAft>
              <a:buSzTx/>
              <a:buNone/>
            </a:pPr>
            <a:r>
              <a:rPr lang="en-US" spc="-100" dirty="0">
                <a:solidFill>
                  <a:srgbClr val="00B0F0">
                    <a:alpha val="99000"/>
                  </a:srgbClr>
                </a:solidFill>
                <a:latin typeface="Segoe UI Light" pitchFamily="34" charset="0"/>
              </a:rPr>
              <a:t>Namespace for accessing storage</a:t>
            </a:r>
          </a:p>
          <a:p>
            <a:pPr marL="3175" lvl="1" indent="0">
              <a:spcBef>
                <a:spcPts val="600"/>
              </a:spcBef>
              <a:spcAft>
                <a:spcPts val="600"/>
              </a:spcAft>
              <a:buNone/>
            </a:pPr>
            <a:r>
              <a:rPr lang="en-US" sz="2400" spc="-50" dirty="0"/>
              <a:t>http://&lt;accountName&gt;.&lt;type&gt;.core.windows.net/partitionName</a:t>
            </a:r>
          </a:p>
          <a:p>
            <a:pPr marL="3175" lvl="0" indent="0" defTabSz="1218987">
              <a:lnSpc>
                <a:spcPct val="100000"/>
              </a:lnSpc>
              <a:spcBef>
                <a:spcPts val="1800"/>
              </a:spcBef>
              <a:buSzTx/>
              <a:buNone/>
            </a:pPr>
            <a:r>
              <a:rPr lang="en-US" spc="-100" dirty="0">
                <a:solidFill>
                  <a:srgbClr val="00B0F0">
                    <a:alpha val="99000"/>
                  </a:srgbClr>
                </a:solidFill>
                <a:latin typeface="Segoe UI Light" pitchFamily="34" charset="0"/>
              </a:rPr>
              <a:t>How to scale out storage for your service</a:t>
            </a:r>
          </a:p>
          <a:p>
            <a:pPr marL="3175" lvl="1" indent="0">
              <a:spcBef>
                <a:spcPts val="600"/>
              </a:spcBef>
              <a:spcAft>
                <a:spcPts val="600"/>
              </a:spcAft>
              <a:buNone/>
            </a:pPr>
            <a:r>
              <a:rPr lang="en-US" sz="2400" spc="-50" dirty="0"/>
              <a:t>Understand the scalability targets at 2 levels:</a:t>
            </a:r>
          </a:p>
        </p:txBody>
      </p:sp>
      <p:grpSp>
        <p:nvGrpSpPr>
          <p:cNvPr id="8" name="Group 7"/>
          <p:cNvGrpSpPr/>
          <p:nvPr/>
        </p:nvGrpSpPr>
        <p:grpSpPr>
          <a:xfrm>
            <a:off x="665703" y="2074697"/>
            <a:ext cx="7280868" cy="3890674"/>
            <a:chOff x="665703" y="2074697"/>
            <a:chExt cx="7280868" cy="3890674"/>
          </a:xfrm>
        </p:grpSpPr>
        <p:sp>
          <p:nvSpPr>
            <p:cNvPr id="6" name="Rounded Rectangle 5"/>
            <p:cNvSpPr/>
            <p:nvPr/>
          </p:nvSpPr>
          <p:spPr bwMode="auto">
            <a:xfrm>
              <a:off x="1397556" y="2074697"/>
              <a:ext cx="2183843" cy="445343"/>
            </a:xfrm>
            <a:prstGeom prst="roundRect">
              <a:avLst>
                <a:gd name="adj" fmla="val 0"/>
              </a:avLst>
            </a:prstGeom>
            <a:noFill/>
            <a:ln w="28575" cap="flat" cmpd="sng" algn="ctr">
              <a:solidFill>
                <a:schemeClr val="accent4"/>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sp>
          <p:nvSpPr>
            <p:cNvPr id="4" name="Rounded Rectangle 3"/>
            <p:cNvSpPr/>
            <p:nvPr/>
          </p:nvSpPr>
          <p:spPr bwMode="auto">
            <a:xfrm>
              <a:off x="665703" y="3830453"/>
              <a:ext cx="7280868" cy="2134918"/>
            </a:xfrm>
            <a:prstGeom prst="roundRect">
              <a:avLst>
                <a:gd name="adj" fmla="val 0"/>
              </a:avLst>
            </a:prstGeom>
            <a:solidFill>
              <a:schemeClr val="accent4"/>
            </a:solidFill>
            <a:ln w="9525" cap="flat" cmpd="sng" algn="ctr">
              <a:noFill/>
              <a:prstDash val="solid"/>
            </a:ln>
            <a:effectLst/>
          </p:spPr>
          <p:txBody>
            <a:bodyPr lIns="91440" tIns="182880" bIns="182880" rtlCol="0" anchor="t" anchorCtr="0"/>
            <a:lstStyle/>
            <a:p>
              <a:pPr marL="0" lvl="1" defTabSz="914023" fontAlgn="base">
                <a:lnSpc>
                  <a:spcPct val="80000"/>
                </a:lnSpc>
                <a:spcBef>
                  <a:spcPts val="600"/>
                </a:spcBef>
                <a:spcAft>
                  <a:spcPct val="0"/>
                </a:spcAft>
                <a:buClr>
                  <a:schemeClr val="bg1"/>
                </a:buClr>
                <a:defRPr/>
              </a:pPr>
              <a:r>
                <a:rPr lang="en-US" sz="2000" kern="0" spc="-51" dirty="0">
                  <a:solidFill>
                    <a:srgbClr val="FFFFFF">
                      <a:alpha val="99000"/>
                    </a:srgbClr>
                  </a:solidFill>
                  <a:latin typeface="Segoe UI" pitchFamily="34" charset="0"/>
                  <a:ea typeface="Segoe UI" pitchFamily="34" charset="0"/>
                  <a:cs typeface="Segoe UI" pitchFamily="34" charset="0"/>
                </a:rPr>
                <a:t>Scalability targets of a single storage </a:t>
              </a:r>
              <a:r>
                <a:rPr lang="en-US" sz="2000" kern="0" spc="-51" dirty="0" smtClean="0">
                  <a:solidFill>
                    <a:srgbClr val="FFFFFF">
                      <a:alpha val="99000"/>
                    </a:srgbClr>
                  </a:solidFill>
                  <a:latin typeface="Segoe UI" pitchFamily="34" charset="0"/>
                  <a:ea typeface="Segoe UI" pitchFamily="34" charset="0"/>
                  <a:cs typeface="Segoe UI" pitchFamily="34" charset="0"/>
                </a:rPr>
                <a:t>account</a:t>
              </a:r>
              <a:endParaRPr lang="en-US" sz="2000" kern="0" spc="-51" dirty="0">
                <a:solidFill>
                  <a:srgbClr val="FFFFFF">
                    <a:alpha val="99000"/>
                  </a:srgbClr>
                </a:solidFill>
                <a:latin typeface="Segoe UI" pitchFamily="34" charset="0"/>
                <a:ea typeface="Segoe UI" pitchFamily="34" charset="0"/>
                <a:cs typeface="Segoe UI" pitchFamily="34" charset="0"/>
              </a:endParaRPr>
            </a:p>
          </p:txBody>
        </p:sp>
      </p:grpSp>
      <p:sp>
        <p:nvSpPr>
          <p:cNvPr id="10" name="Rectangle 9"/>
          <p:cNvSpPr/>
          <p:nvPr/>
        </p:nvSpPr>
        <p:spPr>
          <a:xfrm>
            <a:off x="665703" y="4262585"/>
            <a:ext cx="7280868" cy="1560427"/>
          </a:xfrm>
          <a:prstGeom prst="rect">
            <a:avLst/>
          </a:prstGeom>
        </p:spPr>
        <p:txBody>
          <a:bodyPr wrap="square">
            <a:spAutoFit/>
          </a:bodyPr>
          <a:lstStyle/>
          <a:p>
            <a:pPr marL="0" lvl="1" defTabSz="914023" fontAlgn="base">
              <a:lnSpc>
                <a:spcPct val="80000"/>
              </a:lnSpc>
              <a:spcBef>
                <a:spcPts val="600"/>
              </a:spcBef>
              <a:spcAft>
                <a:spcPct val="0"/>
              </a:spcAft>
              <a:buClr>
                <a:srgbClr val="FFFFFF"/>
              </a:buClr>
              <a:defRPr/>
            </a:pPr>
            <a:r>
              <a:rPr lang="en-US" sz="2000" kern="0" spc="-51" dirty="0">
                <a:solidFill>
                  <a:srgbClr val="FFFFFF">
                    <a:alpha val="99000"/>
                  </a:srgbClr>
                </a:solidFill>
                <a:latin typeface="Segoe UI" pitchFamily="34" charset="0"/>
                <a:ea typeface="Segoe UI" pitchFamily="34" charset="0"/>
                <a:cs typeface="Segoe UI" pitchFamily="34" charset="0"/>
              </a:rPr>
              <a:t>Account Scalability Targets</a:t>
            </a:r>
          </a:p>
          <a:p>
            <a:pPr marL="228600" lvl="1" indent="-228600" defTabSz="914023" fontAlgn="base">
              <a:lnSpc>
                <a:spcPct val="80000"/>
              </a:lnSpc>
              <a:spcBef>
                <a:spcPts val="600"/>
              </a:spcBef>
              <a:spcAft>
                <a:spcPct val="0"/>
              </a:spcAft>
              <a:buClr>
                <a:srgbClr val="FFFFFF"/>
              </a:buClr>
              <a:defRPr/>
            </a:pPr>
            <a:r>
              <a:rPr lang="en-US" sz="1600" kern="0" spc="-51" dirty="0">
                <a:solidFill>
                  <a:srgbClr val="FFFFFF">
                    <a:alpha val="99000"/>
                  </a:srgbClr>
                </a:solidFill>
                <a:latin typeface="Segoe UI" pitchFamily="34" charset="0"/>
                <a:ea typeface="Segoe UI" pitchFamily="34" charset="0"/>
                <a:cs typeface="Segoe UI" pitchFamily="34" charset="0"/>
              </a:rPr>
              <a:t>Capacity – Up to 100 TBs</a:t>
            </a:r>
          </a:p>
          <a:p>
            <a:pPr marL="228600" lvl="1" indent="-228600" defTabSz="914023" fontAlgn="base">
              <a:lnSpc>
                <a:spcPct val="80000"/>
              </a:lnSpc>
              <a:spcBef>
                <a:spcPts val="600"/>
              </a:spcBef>
              <a:spcAft>
                <a:spcPct val="0"/>
              </a:spcAft>
              <a:buClr>
                <a:srgbClr val="FFFFFF"/>
              </a:buClr>
              <a:defRPr/>
            </a:pPr>
            <a:r>
              <a:rPr lang="en-US" sz="1600" kern="0" spc="-51" dirty="0">
                <a:solidFill>
                  <a:srgbClr val="FFFFFF">
                    <a:alpha val="99000"/>
                  </a:srgbClr>
                </a:solidFill>
                <a:latin typeface="Segoe UI" pitchFamily="34" charset="0"/>
                <a:ea typeface="Segoe UI" pitchFamily="34" charset="0"/>
                <a:cs typeface="Segoe UI" pitchFamily="34" charset="0"/>
              </a:rPr>
              <a:t>Transactions – Up to 5000 entities per second</a:t>
            </a:r>
          </a:p>
          <a:p>
            <a:pPr marL="228600" lvl="1" indent="-228600" defTabSz="914023" fontAlgn="base">
              <a:lnSpc>
                <a:spcPct val="80000"/>
              </a:lnSpc>
              <a:spcBef>
                <a:spcPts val="600"/>
              </a:spcBef>
              <a:spcAft>
                <a:spcPts val="600"/>
              </a:spcAft>
              <a:buClr>
                <a:srgbClr val="FFFFFF"/>
              </a:buClr>
              <a:defRPr/>
            </a:pPr>
            <a:r>
              <a:rPr lang="en-US" sz="1600" kern="0" spc="-51" dirty="0">
                <a:solidFill>
                  <a:srgbClr val="FFFFFF">
                    <a:alpha val="99000"/>
                  </a:srgbClr>
                </a:solidFill>
                <a:latin typeface="Segoe UI" pitchFamily="34" charset="0"/>
                <a:ea typeface="Segoe UI" pitchFamily="34" charset="0"/>
                <a:cs typeface="Segoe UI" pitchFamily="34" charset="0"/>
              </a:rPr>
              <a:t>Bandwidth – Up to 3 gigabits per second</a:t>
            </a:r>
          </a:p>
          <a:p>
            <a:pPr marL="0" lvl="1" defTabSz="914023" fontAlgn="base">
              <a:lnSpc>
                <a:spcPct val="80000"/>
              </a:lnSpc>
              <a:spcBef>
                <a:spcPts val="600"/>
              </a:spcBef>
              <a:spcAft>
                <a:spcPct val="0"/>
              </a:spcAft>
              <a:buClr>
                <a:srgbClr val="FFFFFF"/>
              </a:buClr>
              <a:defRPr/>
            </a:pPr>
            <a:r>
              <a:rPr lang="en-US" sz="2000" kern="0" spc="-51" dirty="0">
                <a:solidFill>
                  <a:srgbClr val="FFFFFF">
                    <a:alpha val="99000"/>
                  </a:srgbClr>
                </a:solidFill>
                <a:latin typeface="Segoe UI" pitchFamily="34" charset="0"/>
                <a:ea typeface="Segoe UI" pitchFamily="34" charset="0"/>
                <a:cs typeface="Segoe UI" pitchFamily="34" charset="0"/>
              </a:rPr>
              <a:t>Partition data across storage accounts to go beyond these targets</a:t>
            </a:r>
          </a:p>
        </p:txBody>
      </p:sp>
    </p:spTree>
    <p:extLst>
      <p:ext uri="{BB962C8B-B14F-4D97-AF65-F5344CB8AC3E}">
        <p14:creationId xmlns:p14="http://schemas.microsoft.com/office/powerpoint/2010/main" val="1214848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166" y="3247189"/>
            <a:ext cx="814916" cy="599778"/>
          </a:xfrm>
          <a:prstGeom prst="rect">
            <a:avLst/>
          </a:prstGeom>
        </p:spPr>
      </p:pic>
      <p:sp>
        <p:nvSpPr>
          <p:cNvPr id="40" name="Down Arrow 39"/>
          <p:cNvSpPr/>
          <p:nvPr/>
        </p:nvSpPr>
        <p:spPr bwMode="auto">
          <a:xfrm rot="5400000" flipH="1">
            <a:off x="1421240" y="3276885"/>
            <a:ext cx="137160" cy="566378"/>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5" name="Title 4"/>
          <p:cNvSpPr>
            <a:spLocks noGrp="1"/>
          </p:cNvSpPr>
          <p:nvPr>
            <p:ph type="title"/>
          </p:nvPr>
        </p:nvSpPr>
        <p:spPr>
          <a:xfrm>
            <a:off x="519113" y="228601"/>
            <a:ext cx="11149013" cy="664797"/>
          </a:xfrm>
        </p:spPr>
        <p:txBody>
          <a:bodyPr/>
          <a:lstStyle/>
          <a:p>
            <a:r>
              <a:rPr lang="en-US" sz="4800" dirty="0"/>
              <a:t>Running on Windows Azure Storage</a:t>
            </a:r>
          </a:p>
        </p:txBody>
      </p:sp>
      <p:sp>
        <p:nvSpPr>
          <p:cNvPr id="7" name="Text Placeholder 8"/>
          <p:cNvSpPr txBox="1">
            <a:spLocks/>
          </p:cNvSpPr>
          <p:nvPr/>
        </p:nvSpPr>
        <p:spPr>
          <a:xfrm>
            <a:off x="517525" y="1159201"/>
            <a:ext cx="10982750" cy="304801"/>
          </a:xfrm>
          <a:prstGeom prst="rect">
            <a:avLst/>
          </a:prstGeom>
        </p:spPr>
        <p:txBody>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Bing </a:t>
            </a:r>
            <a:r>
              <a:rPr lang="en-US" dirty="0" err="1">
                <a:solidFill>
                  <a:schemeClr val="accent2">
                    <a:alpha val="99000"/>
                  </a:schemeClr>
                </a:solidFill>
                <a:latin typeface="Segoe UI Light" pitchFamily="34" charset="0"/>
              </a:rPr>
              <a:t>Realtime</a:t>
            </a:r>
            <a:r>
              <a:rPr lang="en-US" dirty="0">
                <a:solidFill>
                  <a:schemeClr val="accent2">
                    <a:alpha val="99000"/>
                  </a:schemeClr>
                </a:solidFill>
                <a:latin typeface="Segoe UI Light" pitchFamily="34" charset="0"/>
              </a:rPr>
              <a:t> </a:t>
            </a:r>
            <a:r>
              <a:rPr lang="en-US" dirty="0" err="1">
                <a:solidFill>
                  <a:schemeClr val="accent2">
                    <a:alpha val="99000"/>
                  </a:schemeClr>
                </a:solidFill>
                <a:latin typeface="Segoe UI Light" pitchFamily="34" charset="0"/>
              </a:rPr>
              <a:t>facebook</a:t>
            </a:r>
            <a:r>
              <a:rPr lang="en-US" dirty="0">
                <a:solidFill>
                  <a:schemeClr val="accent2">
                    <a:alpha val="99000"/>
                  </a:schemeClr>
                </a:solidFill>
                <a:latin typeface="Segoe UI Light" pitchFamily="34" charset="0"/>
              </a:rPr>
              <a:t>/twitter search ingestion engine</a:t>
            </a:r>
          </a:p>
        </p:txBody>
      </p:sp>
      <p:sp>
        <p:nvSpPr>
          <p:cNvPr id="8" name="Rectangle 7"/>
          <p:cNvSpPr/>
          <p:nvPr/>
        </p:nvSpPr>
        <p:spPr>
          <a:xfrm>
            <a:off x="6324600" y="1992085"/>
            <a:ext cx="5360620" cy="368527"/>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pPr>
            <a:r>
              <a:rPr lang="en-US" sz="2000" dirty="0">
                <a:solidFill>
                  <a:srgbClr val="595959">
                    <a:alpha val="99000"/>
                  </a:srgbClr>
                </a:solidFill>
                <a:ea typeface="Kozuka Gothic Pro R" pitchFamily="34" charset="-128"/>
              </a:rPr>
              <a:t>Bing Ingestion Engine (Azure Service)</a:t>
            </a:r>
          </a:p>
        </p:txBody>
      </p:sp>
      <p:sp>
        <p:nvSpPr>
          <p:cNvPr id="9" name="Rounded Rectangle 8"/>
          <p:cNvSpPr/>
          <p:nvPr/>
        </p:nvSpPr>
        <p:spPr bwMode="auto">
          <a:xfrm>
            <a:off x="6215743" y="2438400"/>
            <a:ext cx="5469476" cy="1609410"/>
          </a:xfrm>
          <a:prstGeom prst="roundRect">
            <a:avLst>
              <a:gd name="adj" fmla="val 11723"/>
            </a:avLst>
          </a:prstGeom>
          <a:noFill/>
          <a:ln w="38100">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FF00"/>
              </a:solidFill>
            </a:endParaRPr>
          </a:p>
        </p:txBody>
      </p:sp>
      <p:sp>
        <p:nvSpPr>
          <p:cNvPr id="10" name="Cube 9"/>
          <p:cNvSpPr/>
          <p:nvPr/>
        </p:nvSpPr>
        <p:spPr bwMode="auto">
          <a:xfrm>
            <a:off x="6452680"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1" name="Cube 10"/>
          <p:cNvSpPr/>
          <p:nvPr/>
        </p:nvSpPr>
        <p:spPr bwMode="auto">
          <a:xfrm>
            <a:off x="7957526"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2" name="Cube 11"/>
          <p:cNvSpPr/>
          <p:nvPr/>
        </p:nvSpPr>
        <p:spPr bwMode="auto">
          <a:xfrm>
            <a:off x="9462372"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3" name="Cube 12"/>
          <p:cNvSpPr/>
          <p:nvPr/>
        </p:nvSpPr>
        <p:spPr bwMode="auto">
          <a:xfrm>
            <a:off x="10967217"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4" name="Flowchart: Magnetic Disk 13"/>
          <p:cNvSpPr/>
          <p:nvPr/>
        </p:nvSpPr>
        <p:spPr bwMode="auto">
          <a:xfrm rot="16200000">
            <a:off x="7215031" y="3076921"/>
            <a:ext cx="281942" cy="800061"/>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w="6350">
                <a:solidFill>
                  <a:schemeClr val="tx1"/>
                </a:solidFill>
              </a:ln>
              <a:gradFill>
                <a:gsLst>
                  <a:gs pos="0">
                    <a:schemeClr val="tx1"/>
                  </a:gs>
                  <a:gs pos="100000">
                    <a:schemeClr val="tx1"/>
                  </a:gs>
                </a:gsLst>
                <a:lin ang="5400000" scaled="0"/>
              </a:gradFill>
            </a:endParaRPr>
          </a:p>
        </p:txBody>
      </p:sp>
      <p:sp>
        <p:nvSpPr>
          <p:cNvPr id="15" name="Flowchart: Magnetic Disk 14"/>
          <p:cNvSpPr/>
          <p:nvPr/>
        </p:nvSpPr>
        <p:spPr bwMode="auto">
          <a:xfrm rot="16200000">
            <a:off x="8790669" y="3076921"/>
            <a:ext cx="281942" cy="800061"/>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w="6350">
                <a:solidFill>
                  <a:schemeClr val="tx1"/>
                </a:solidFill>
              </a:ln>
              <a:gradFill>
                <a:gsLst>
                  <a:gs pos="0">
                    <a:schemeClr val="tx1"/>
                  </a:gs>
                  <a:gs pos="100000">
                    <a:schemeClr val="tx1"/>
                  </a:gs>
                </a:gsLst>
                <a:lin ang="5400000" scaled="0"/>
              </a:gradFill>
            </a:endParaRPr>
          </a:p>
        </p:txBody>
      </p:sp>
      <p:sp>
        <p:nvSpPr>
          <p:cNvPr id="16" name="Flowchart: Magnetic Disk 15"/>
          <p:cNvSpPr/>
          <p:nvPr/>
        </p:nvSpPr>
        <p:spPr bwMode="auto">
          <a:xfrm rot="16200000">
            <a:off x="10366306" y="3076921"/>
            <a:ext cx="281942" cy="800061"/>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w="6350">
                <a:solidFill>
                  <a:schemeClr val="tx1"/>
                </a:solidFill>
              </a:ln>
              <a:gradFill>
                <a:gsLst>
                  <a:gs pos="0">
                    <a:schemeClr val="tx1"/>
                  </a:gs>
                  <a:gs pos="100000">
                    <a:schemeClr val="tx1"/>
                  </a:gs>
                </a:gsLst>
                <a:lin ang="5400000" scaled="0"/>
              </a:gradFill>
            </a:endParaRPr>
          </a:p>
        </p:txBody>
      </p:sp>
      <p:grpSp>
        <p:nvGrpSpPr>
          <p:cNvPr id="2" name="Group 1"/>
          <p:cNvGrpSpPr/>
          <p:nvPr/>
        </p:nvGrpSpPr>
        <p:grpSpPr>
          <a:xfrm>
            <a:off x="6704324" y="3301654"/>
            <a:ext cx="4453513" cy="250761"/>
            <a:chOff x="6704324" y="3301654"/>
            <a:chExt cx="4453513" cy="250761"/>
          </a:xfrm>
          <a:solidFill>
            <a:schemeClr val="tx1">
              <a:lumMod val="50000"/>
              <a:lumOff val="50000"/>
            </a:schemeClr>
          </a:solidFill>
        </p:grpSpPr>
        <p:sp>
          <p:nvSpPr>
            <p:cNvPr id="17" name="Bent Arrow 16"/>
            <p:cNvSpPr/>
            <p:nvPr/>
          </p:nvSpPr>
          <p:spPr bwMode="auto">
            <a:xfrm rot="10800000" flipH="1">
              <a:off x="6704324"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Bent Arrow 17"/>
            <p:cNvSpPr/>
            <p:nvPr/>
          </p:nvSpPr>
          <p:spPr bwMode="auto">
            <a:xfrm rot="10800000" flipH="1">
              <a:off x="8280848"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9" name="Bent Arrow 18"/>
            <p:cNvSpPr/>
            <p:nvPr/>
          </p:nvSpPr>
          <p:spPr bwMode="auto">
            <a:xfrm rot="10800000" flipH="1">
              <a:off x="9837170"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 name="Bent Arrow 19"/>
            <p:cNvSpPr/>
            <p:nvPr/>
          </p:nvSpPr>
          <p:spPr bwMode="auto">
            <a:xfrm rot="5400000" flipH="1">
              <a:off x="7799487"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2" name="Bent Arrow 21"/>
            <p:cNvSpPr/>
            <p:nvPr/>
          </p:nvSpPr>
          <p:spPr bwMode="auto">
            <a:xfrm rot="5400000" flipH="1">
              <a:off x="9331555"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3" name="Bent Arrow 22"/>
            <p:cNvSpPr/>
            <p:nvPr/>
          </p:nvSpPr>
          <p:spPr bwMode="auto">
            <a:xfrm rot="5400000" flipH="1">
              <a:off x="10907192"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grpSp>
      <p:sp>
        <p:nvSpPr>
          <p:cNvPr id="24" name="Up-Down Arrow 23"/>
          <p:cNvSpPr/>
          <p:nvPr/>
        </p:nvSpPr>
        <p:spPr bwMode="auto">
          <a:xfrm rot="10800000" flipH="1">
            <a:off x="6539732" y="3301769"/>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5" name="Up-Down Arrow 24"/>
          <p:cNvSpPr/>
          <p:nvPr/>
        </p:nvSpPr>
        <p:spPr bwMode="auto">
          <a:xfrm rot="10800000" flipH="1">
            <a:off x="8072011" y="3300035"/>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6" name="Up-Down Arrow 25"/>
          <p:cNvSpPr/>
          <p:nvPr/>
        </p:nvSpPr>
        <p:spPr bwMode="auto">
          <a:xfrm rot="10800000" flipH="1">
            <a:off x="9645437" y="3301653"/>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7" name="TextBox 26"/>
          <p:cNvSpPr txBox="1"/>
          <p:nvPr/>
        </p:nvSpPr>
        <p:spPr>
          <a:xfrm>
            <a:off x="6806331" y="3640179"/>
            <a:ext cx="4077604" cy="276999"/>
          </a:xfrm>
          <a:prstGeom prst="rect">
            <a:avLst/>
          </a:prstGeom>
          <a:noFill/>
          <a:ln w="9525" cap="flat" cmpd="sng" algn="ctr">
            <a:noFill/>
            <a:prstDash val="solid"/>
          </a:ln>
          <a:effectLst/>
        </p:spPr>
        <p:txBody>
          <a:bodyPr lIns="0" tIns="0" rIns="0" bIns="0" rtlCol="0" anchor="ctr" anchorCtr="0"/>
          <a:lstStyle>
            <a:defPPr>
              <a:defRPr lang="en-US"/>
            </a:defPPr>
            <a:lvl1pPr defTabSz="914400">
              <a:defRPr sz="1800">
                <a:solidFill>
                  <a:schemeClr val="lt1"/>
                </a:solidFill>
              </a:defRPr>
            </a:lvl1pPr>
            <a:lvl2pPr marL="0" lvl="1" algn="ctr" defTabSz="1218836" fontAlgn="base">
              <a:spcAft>
                <a:spcPct val="0"/>
              </a:spcAft>
              <a:defRPr sz="2000">
                <a:solidFill>
                  <a:srgbClr val="595959">
                    <a:alpha val="99000"/>
                  </a:srgbClr>
                </a:solidFill>
                <a:ea typeface="Kozuka Gothic Pro R" pitchFamily="34" charset="-128"/>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lvl="1"/>
            <a:r>
              <a:rPr lang="en-US" sz="1600" dirty="0"/>
              <a:t>Windows Azure Queues</a:t>
            </a:r>
          </a:p>
        </p:txBody>
      </p:sp>
      <p:sp>
        <p:nvSpPr>
          <p:cNvPr id="28" name="TextBox 27"/>
          <p:cNvSpPr txBox="1"/>
          <p:nvPr/>
        </p:nvSpPr>
        <p:spPr>
          <a:xfrm>
            <a:off x="6242046" y="2514275"/>
            <a:ext cx="5443174" cy="276999"/>
          </a:xfrm>
          <a:prstGeom prst="rect">
            <a:avLst/>
          </a:prstGeom>
          <a:noFill/>
          <a:ln w="9525" cap="flat" cmpd="sng" algn="ctr">
            <a:noFill/>
            <a:prstDash val="solid"/>
          </a:ln>
          <a:effectLst/>
        </p:spPr>
        <p:txBody>
          <a:bodyPr lIns="0" tIns="0" rIns="0" bIns="0" rtlCol="0" anchor="ctr" anchorCtr="0"/>
          <a:lstStyle>
            <a:defPPr>
              <a:defRPr lang="en-US"/>
            </a:defPPr>
            <a:lvl1pPr defTabSz="914400">
              <a:defRPr sz="1800">
                <a:solidFill>
                  <a:schemeClr val="lt1"/>
                </a:solidFill>
              </a:defRPr>
            </a:lvl1pPr>
            <a:lvl2pPr marL="0" lvl="1" algn="ctr" defTabSz="1218836" fontAlgn="base">
              <a:spcAft>
                <a:spcPct val="0"/>
              </a:spcAft>
              <a:defRPr sz="2000">
                <a:solidFill>
                  <a:srgbClr val="595959">
                    <a:alpha val="99000"/>
                  </a:srgbClr>
                </a:solidFill>
                <a:ea typeface="Kozuka Gothic Pro R" pitchFamily="34" charset="-128"/>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lvl="1"/>
            <a:r>
              <a:rPr lang="en-US" sz="1600" dirty="0">
                <a:solidFill>
                  <a:schemeClr val="accent4">
                    <a:alpha val="99000"/>
                  </a:schemeClr>
                </a:solidFill>
              </a:rPr>
              <a:t>Index Facebook/Twitter data within 15 seconds of update</a:t>
            </a:r>
          </a:p>
        </p:txBody>
      </p:sp>
      <p:sp>
        <p:nvSpPr>
          <p:cNvPr id="29" name="Up-Down Arrow 28"/>
          <p:cNvSpPr/>
          <p:nvPr/>
        </p:nvSpPr>
        <p:spPr bwMode="auto">
          <a:xfrm rot="10800000" flipH="1">
            <a:off x="11182360" y="3313380"/>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0" name="Flowchart: Multidocument 29"/>
          <p:cNvSpPr/>
          <p:nvPr/>
        </p:nvSpPr>
        <p:spPr bwMode="auto">
          <a:xfrm>
            <a:off x="6215743" y="4230785"/>
            <a:ext cx="5460320" cy="562889"/>
          </a:xfrm>
          <a:prstGeom prst="flowChartMultidocumen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alpha val="99000"/>
                  </a:schemeClr>
                </a:solidFill>
                <a:latin typeface="Segoe UI" pitchFamily="34" charset="0"/>
                <a:ea typeface="Segoe UI" pitchFamily="34" charset="0"/>
                <a:cs typeface="Segoe UI" pitchFamily="34" charset="0"/>
              </a:rPr>
              <a:t>Windows Azure Tables</a:t>
            </a:r>
          </a:p>
        </p:txBody>
      </p:sp>
      <p:pic>
        <p:nvPicPr>
          <p:cNvPr id="31" name="Picture 30"/>
          <p:cNvPicPr>
            <a:picLocks/>
          </p:cNvPicPr>
          <p:nvPr/>
        </p:nvPicPr>
        <p:blipFill rotWithShape="1">
          <a:blip r:embed="rId3">
            <a:extLst>
              <a:ext uri="{28A0092B-C50C-407E-A947-70E740481C1C}">
                <a14:useLocalDpi xmlns:a14="http://schemas.microsoft.com/office/drawing/2010/main" val="0"/>
              </a:ext>
            </a:extLst>
          </a:blip>
          <a:srcRect l="4233" t="2374" r="3902" b="6958"/>
          <a:stretch/>
        </p:blipFill>
        <p:spPr>
          <a:xfrm>
            <a:off x="1699121" y="2102005"/>
            <a:ext cx="731520" cy="731520"/>
          </a:xfrm>
          <a:prstGeom prst="roundRect">
            <a:avLst/>
          </a:prstGeom>
        </p:spPr>
      </p:pic>
      <p:pic>
        <p:nvPicPr>
          <p:cNvPr id="32" name="Picture 31"/>
          <p:cNvPicPr>
            <a:picLocks/>
          </p:cNvPicPr>
          <p:nvPr/>
        </p:nvPicPr>
        <p:blipFill rotWithShape="1">
          <a:blip r:embed="rId4" cstate="print">
            <a:extLst>
              <a:ext uri="{28A0092B-C50C-407E-A947-70E740481C1C}">
                <a14:useLocalDpi xmlns:a14="http://schemas.microsoft.com/office/drawing/2010/main" val="0"/>
              </a:ext>
            </a:extLst>
          </a:blip>
          <a:srcRect l="5940" t="2914" r="6940" b="6122"/>
          <a:stretch/>
        </p:blipFill>
        <p:spPr>
          <a:xfrm>
            <a:off x="3926932" y="2102005"/>
            <a:ext cx="731520" cy="731520"/>
          </a:xfrm>
          <a:prstGeom prst="roundRect">
            <a:avLst/>
          </a:prstGeom>
        </p:spPr>
      </p:pic>
      <p:sp>
        <p:nvSpPr>
          <p:cNvPr id="33" name="Flowchart: Magnetic Disk 32"/>
          <p:cNvSpPr/>
          <p:nvPr/>
        </p:nvSpPr>
        <p:spPr bwMode="auto">
          <a:xfrm>
            <a:off x="1773009" y="3132687"/>
            <a:ext cx="2826328" cy="854775"/>
          </a:xfrm>
          <a:prstGeom prst="flowChartMagneticDisk">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alpha val="99000"/>
                  </a:schemeClr>
                </a:solidFill>
                <a:latin typeface="Segoe UI" pitchFamily="34" charset="0"/>
                <a:ea typeface="Segoe UI" pitchFamily="34" charset="0"/>
                <a:cs typeface="Segoe UI" pitchFamily="34" charset="0"/>
              </a:rPr>
              <a:t>Windows Azure Tables</a:t>
            </a:r>
          </a:p>
        </p:txBody>
      </p:sp>
      <p:sp>
        <p:nvSpPr>
          <p:cNvPr id="34" name="TextBox 33"/>
          <p:cNvSpPr txBox="1"/>
          <p:nvPr/>
        </p:nvSpPr>
        <p:spPr>
          <a:xfrm>
            <a:off x="2382500" y="2379255"/>
            <a:ext cx="1581376" cy="738664"/>
          </a:xfrm>
          <a:prstGeom prst="rect">
            <a:avLst/>
          </a:prstGeom>
          <a:noFill/>
          <a:ln w="9525" cap="flat" cmpd="sng" algn="ctr">
            <a:noFill/>
            <a:prstDash val="solid"/>
          </a:ln>
          <a:effectLst/>
        </p:spPr>
        <p:txBody>
          <a:bodyPr lIns="0" tIns="0" rIns="0" bIns="0" rtlCol="0" anchor="ctr" anchorCtr="0">
            <a:spAutoFit/>
          </a:bodyPr>
          <a:lstStyle>
            <a:defPPr>
              <a:defRPr lang="en-US"/>
            </a:defPPr>
            <a:lvl1pPr defTabSz="914400">
              <a:defRPr sz="1800">
                <a:solidFill>
                  <a:schemeClr val="lt1"/>
                </a:solidFill>
              </a:defRPr>
            </a:lvl1pPr>
            <a:lvl2pPr marL="0" lvl="1" algn="ctr" defTabSz="1218836" fontAlgn="base">
              <a:spcAft>
                <a:spcPct val="0"/>
              </a:spcAft>
              <a:defRPr sz="2000">
                <a:solidFill>
                  <a:srgbClr val="595959">
                    <a:alpha val="99000"/>
                  </a:srgbClr>
                </a:solidFill>
                <a:ea typeface="Kozuka Gothic Pro R" pitchFamily="34" charset="-128"/>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lvl="1"/>
            <a:r>
              <a:rPr lang="en-US" sz="1600" dirty="0">
                <a:solidFill>
                  <a:schemeClr val="accent4">
                    <a:alpha val="99000"/>
                  </a:schemeClr>
                </a:solidFill>
              </a:rPr>
              <a:t>User postings</a:t>
            </a:r>
          </a:p>
          <a:p>
            <a:pPr lvl="1"/>
            <a:r>
              <a:rPr lang="en-US" sz="1600" dirty="0">
                <a:solidFill>
                  <a:schemeClr val="accent4">
                    <a:alpha val="99000"/>
                  </a:schemeClr>
                </a:solidFill>
              </a:rPr>
              <a:t>Status updates</a:t>
            </a:r>
          </a:p>
          <a:p>
            <a:pPr lvl="1"/>
            <a:r>
              <a:rPr lang="en-US" sz="1600" dirty="0">
                <a:solidFill>
                  <a:schemeClr val="accent4">
                    <a:alpha val="99000"/>
                  </a:schemeClr>
                </a:solidFill>
              </a:rPr>
              <a:t>…………</a:t>
            </a:r>
          </a:p>
        </p:txBody>
      </p:sp>
      <p:sp>
        <p:nvSpPr>
          <p:cNvPr id="35" name="Down Arrow 34"/>
          <p:cNvSpPr/>
          <p:nvPr/>
        </p:nvSpPr>
        <p:spPr bwMode="auto">
          <a:xfrm flipH="1">
            <a:off x="4224112" y="2818201"/>
            <a:ext cx="137160" cy="495178"/>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6" name="Down Arrow 35"/>
          <p:cNvSpPr/>
          <p:nvPr/>
        </p:nvSpPr>
        <p:spPr bwMode="auto">
          <a:xfrm flipH="1">
            <a:off x="1996301" y="2833525"/>
            <a:ext cx="137160" cy="495178"/>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7" name="Down Arrow 36"/>
          <p:cNvSpPr/>
          <p:nvPr/>
        </p:nvSpPr>
        <p:spPr bwMode="auto">
          <a:xfrm rot="5400000" flipH="1">
            <a:off x="5379925" y="2983953"/>
            <a:ext cx="137160" cy="1436556"/>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8" name="Down Arrow 37"/>
          <p:cNvSpPr/>
          <p:nvPr/>
        </p:nvSpPr>
        <p:spPr bwMode="auto">
          <a:xfrm rot="16200000" flipH="1">
            <a:off x="5379925" y="2768594"/>
            <a:ext cx="137160" cy="1436556"/>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41" name="Content Placeholder 45"/>
          <p:cNvSpPr txBox="1">
            <a:spLocks/>
          </p:cNvSpPr>
          <p:nvPr/>
        </p:nvSpPr>
        <p:spPr>
          <a:xfrm>
            <a:off x="517525" y="4334356"/>
            <a:ext cx="5576888" cy="1966912"/>
          </a:xfrm>
          <a:prstGeom prst="rect">
            <a:avLst/>
          </a:prstGeom>
        </p:spPr>
        <p:txBody>
          <a:bodyPr lIns="0" tIns="0" rIns="0" bIns="0"/>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400" dirty="0" smtClean="0">
                <a:latin typeface="Segoe UI" pitchFamily="34" charset="0"/>
                <a:ea typeface="Segoe UI" pitchFamily="34" charset="0"/>
                <a:cs typeface="Segoe UI" pitchFamily="34" charset="0"/>
              </a:rPr>
              <a:t>Facebook/Twitter data stored into blobs</a:t>
            </a:r>
          </a:p>
          <a:p>
            <a:pPr marL="0" indent="0">
              <a:spcBef>
                <a:spcPts val="600"/>
              </a:spcBef>
              <a:buNone/>
            </a:pPr>
            <a:r>
              <a:rPr lang="en-US" sz="1400" dirty="0" smtClean="0">
                <a:latin typeface="Segoe UI" pitchFamily="34" charset="0"/>
                <a:ea typeface="Segoe UI" pitchFamily="34" charset="0"/>
                <a:cs typeface="Segoe UI" pitchFamily="34" charset="0"/>
              </a:rPr>
              <a:t>Ingestion engine process blobs</a:t>
            </a:r>
          </a:p>
          <a:p>
            <a:pPr marL="0" indent="0">
              <a:spcBef>
                <a:spcPts val="0"/>
              </a:spcBef>
              <a:buNone/>
            </a:pPr>
            <a:r>
              <a:rPr lang="en-US" sz="1200" dirty="0">
                <a:latin typeface="Segoe UI" pitchFamily="34" charset="0"/>
                <a:ea typeface="Segoe UI" pitchFamily="34" charset="0"/>
                <a:cs typeface="Segoe UI" pitchFamily="34" charset="0"/>
              </a:rPr>
              <a:t>Annotate with </a:t>
            </a:r>
            <a:r>
              <a:rPr lang="en-US" sz="1200" dirty="0" err="1">
                <a:latin typeface="Segoe UI" pitchFamily="34" charset="0"/>
                <a:ea typeface="Segoe UI" pitchFamily="34" charset="0"/>
                <a:cs typeface="Segoe UI" pitchFamily="34" charset="0"/>
              </a:rPr>
              <a:t>auth</a:t>
            </a:r>
            <a:r>
              <a:rPr lang="en-US" sz="1200" dirty="0">
                <a:latin typeface="Segoe UI" pitchFamily="34" charset="0"/>
                <a:ea typeface="Segoe UI" pitchFamily="34" charset="0"/>
                <a:cs typeface="Segoe UI" pitchFamily="34" charset="0"/>
              </a:rPr>
              <a:t>/spam/adult scores, content classification, expands links, </a:t>
            </a:r>
            <a:r>
              <a:rPr lang="en-US" sz="1200" dirty="0" err="1">
                <a:latin typeface="Segoe UI" pitchFamily="34" charset="0"/>
                <a:ea typeface="Segoe UI" pitchFamily="34" charset="0"/>
                <a:cs typeface="Segoe UI" pitchFamily="34" charset="0"/>
              </a:rPr>
              <a:t>etc</a:t>
            </a:r>
            <a:endParaRPr lang="en-US" sz="1200" dirty="0">
              <a:latin typeface="Segoe UI" pitchFamily="34" charset="0"/>
              <a:ea typeface="Segoe UI" pitchFamily="34" charset="0"/>
              <a:cs typeface="Segoe UI" pitchFamily="34" charset="0"/>
            </a:endParaRPr>
          </a:p>
          <a:p>
            <a:pPr marL="0" indent="0">
              <a:spcBef>
                <a:spcPts val="0"/>
              </a:spcBef>
              <a:buNone/>
            </a:pPr>
            <a:r>
              <a:rPr lang="en-US" sz="1200" dirty="0" smtClean="0">
                <a:latin typeface="Segoe UI" pitchFamily="34" charset="0"/>
                <a:ea typeface="Segoe UI" pitchFamily="34" charset="0"/>
                <a:cs typeface="Segoe UI" pitchFamily="34" charset="0"/>
              </a:rPr>
              <a:t>Uses Tables heavily for indexing</a:t>
            </a:r>
            <a:endParaRPr lang="en-US" sz="1400" dirty="0" smtClean="0">
              <a:latin typeface="Segoe UI" pitchFamily="34" charset="0"/>
              <a:ea typeface="Segoe UI" pitchFamily="34" charset="0"/>
              <a:cs typeface="Segoe UI" pitchFamily="34" charset="0"/>
            </a:endParaRPr>
          </a:p>
          <a:p>
            <a:pPr marL="0" indent="0">
              <a:spcBef>
                <a:spcPts val="600"/>
              </a:spcBef>
              <a:buNone/>
            </a:pPr>
            <a:r>
              <a:rPr lang="en-US" sz="1400" dirty="0" smtClean="0">
                <a:latin typeface="Segoe UI" pitchFamily="34" charset="0"/>
                <a:ea typeface="Segoe UI" pitchFamily="34" charset="0"/>
                <a:cs typeface="Segoe UI" pitchFamily="34" charset="0"/>
              </a:rPr>
              <a:t>Queues to manage work flow</a:t>
            </a:r>
          </a:p>
          <a:p>
            <a:pPr marL="0" indent="0">
              <a:spcBef>
                <a:spcPts val="600"/>
              </a:spcBef>
              <a:buNone/>
            </a:pPr>
            <a:r>
              <a:rPr lang="en-US" sz="1400" dirty="0" smtClean="0">
                <a:latin typeface="Segoe UI" pitchFamily="34" charset="0"/>
                <a:ea typeface="Segoe UI" pitchFamily="34" charset="0"/>
                <a:cs typeface="Segoe UI" pitchFamily="34" charset="0"/>
              </a:rPr>
              <a:t>Results stored back into blobs</a:t>
            </a:r>
          </a:p>
          <a:p>
            <a:pPr marL="0" indent="0">
              <a:spcBef>
                <a:spcPts val="600"/>
              </a:spcBef>
              <a:buNone/>
            </a:pPr>
            <a:r>
              <a:rPr lang="en-US" sz="1400" dirty="0" smtClean="0">
                <a:latin typeface="Segoe UI" pitchFamily="34" charset="0"/>
                <a:ea typeface="Segoe UI" pitchFamily="34" charset="0"/>
                <a:cs typeface="Segoe UI" pitchFamily="34" charset="0"/>
              </a:rPr>
              <a:t>Bing takes resulting blobs and folds into search index</a:t>
            </a:r>
          </a:p>
        </p:txBody>
      </p:sp>
      <p:sp>
        <p:nvSpPr>
          <p:cNvPr id="42" name="Rectangle 41"/>
          <p:cNvSpPr/>
          <p:nvPr/>
        </p:nvSpPr>
        <p:spPr>
          <a:xfrm>
            <a:off x="6094413" y="5114904"/>
            <a:ext cx="5581650" cy="1323439"/>
          </a:xfrm>
          <a:prstGeom prst="rect">
            <a:avLst/>
          </a:prstGeom>
        </p:spPr>
        <p:txBody>
          <a:bodyPr wrap="square">
            <a:spAutoFit/>
          </a:bodyPr>
          <a:lstStyle/>
          <a:p>
            <a:pPr algn="ctr"/>
            <a:r>
              <a:rPr lang="en-US" sz="2000" dirty="0">
                <a:solidFill>
                  <a:schemeClr val="accent4">
                    <a:alpha val="99000"/>
                  </a:schemeClr>
                </a:solidFill>
                <a:latin typeface="Segoe UI Light" pitchFamily="34" charset="0"/>
              </a:rPr>
              <a:t>peak 40,000 Requests/sec</a:t>
            </a:r>
          </a:p>
          <a:p>
            <a:pPr algn="ctr"/>
            <a:r>
              <a:rPr lang="en-US" sz="2000" dirty="0">
                <a:solidFill>
                  <a:schemeClr val="accent4">
                    <a:alpha val="99000"/>
                  </a:schemeClr>
                </a:solidFill>
                <a:latin typeface="Segoe UI Light" pitchFamily="34" charset="0"/>
              </a:rPr>
              <a:t>2~3 billion Requests per day</a:t>
            </a:r>
          </a:p>
          <a:p>
            <a:pPr algn="ctr"/>
            <a:r>
              <a:rPr lang="en-US" sz="2000" dirty="0">
                <a:solidFill>
                  <a:schemeClr val="accent4">
                    <a:alpha val="99000"/>
                  </a:schemeClr>
                </a:solidFill>
                <a:latin typeface="Segoe UI Light" pitchFamily="34" charset="0"/>
              </a:rPr>
              <a:t>Took 1 dev 2 months to design, build and release to production</a:t>
            </a:r>
          </a:p>
        </p:txBody>
      </p:sp>
    </p:spTree>
    <p:extLst>
      <p:ext uri="{BB962C8B-B14F-4D97-AF65-F5344CB8AC3E}">
        <p14:creationId xmlns:p14="http://schemas.microsoft.com/office/powerpoint/2010/main" val="173289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fade">
                                      <p:cBhvr>
                                        <p:cTn id="12" dur="500"/>
                                        <p:tgtEl>
                                          <p:spTgt spid="4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500"/>
                                        <p:tgtEl>
                                          <p:spTgt spid="36"/>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1500"/>
                            </p:stCondLst>
                            <p:childTnLst>
                              <p:par>
                                <p:cTn id="28" presetID="42" presetClass="exit" presetSubtype="0" fill="remove" grpId="1" nodeType="afterEffect">
                                  <p:stCondLst>
                                    <p:cond delay="0"/>
                                  </p:stCondLst>
                                  <p:childTnLst>
                                    <p:animEffect transition="out" filter="fade">
                                      <p:cBhvr>
                                        <p:cTn id="29" dur="2000"/>
                                        <p:tgtEl>
                                          <p:spTgt spid="34"/>
                                        </p:tgtEl>
                                      </p:cBhvr>
                                    </p:animEffect>
                                    <p:anim calcmode="lin" valueType="num">
                                      <p:cBhvr>
                                        <p:cTn id="30" dur="2000"/>
                                        <p:tgtEl>
                                          <p:spTgt spid="34"/>
                                        </p:tgtEl>
                                        <p:attrNameLst>
                                          <p:attrName>ppt_x</p:attrName>
                                        </p:attrNameLst>
                                      </p:cBhvr>
                                      <p:tavLst>
                                        <p:tav tm="0">
                                          <p:val>
                                            <p:strVal val="ppt_x"/>
                                          </p:val>
                                        </p:tav>
                                        <p:tav tm="100000">
                                          <p:val>
                                            <p:strVal val="ppt_x"/>
                                          </p:val>
                                        </p:tav>
                                      </p:tavLst>
                                    </p:anim>
                                    <p:anim calcmode="lin" valueType="num">
                                      <p:cBhvr>
                                        <p:cTn id="31" dur="2000"/>
                                        <p:tgtEl>
                                          <p:spTgt spid="34"/>
                                        </p:tgtEl>
                                        <p:attrNameLst>
                                          <p:attrName>ppt_y</p:attrName>
                                        </p:attrNameLst>
                                      </p:cBhvr>
                                      <p:tavLst>
                                        <p:tav tm="0">
                                          <p:val>
                                            <p:strVal val="ppt_y"/>
                                          </p:val>
                                        </p:tav>
                                        <p:tav tm="100000">
                                          <p:val>
                                            <p:strVal val="ppt_y+.1"/>
                                          </p:val>
                                        </p:tav>
                                      </p:tavLst>
                                    </p:anim>
                                    <p:set>
                                      <p:cBhvr>
                                        <p:cTn id="32" dur="1" fill="hold">
                                          <p:stCondLst>
                                            <p:cond delay="19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xEl>
                                              <p:pRg st="1" end="1"/>
                                            </p:txEl>
                                          </p:spTgt>
                                        </p:tgtEl>
                                        <p:attrNameLst>
                                          <p:attrName>style.visibility</p:attrName>
                                        </p:attrNameLst>
                                      </p:cBhvr>
                                      <p:to>
                                        <p:strVal val="visible"/>
                                      </p:to>
                                    </p:set>
                                    <p:animEffect transition="in" filter="fade">
                                      <p:cBhvr>
                                        <p:cTn id="40" dur="500"/>
                                        <p:tgtEl>
                                          <p:spTgt spid="41">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animEffect transition="in" filter="fade">
                                      <p:cBhvr>
                                        <p:cTn id="43" dur="500"/>
                                        <p:tgtEl>
                                          <p:spTgt spid="41">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xEl>
                                              <p:pRg st="3" end="3"/>
                                            </p:txEl>
                                          </p:spTgt>
                                        </p:tgtEl>
                                        <p:attrNameLst>
                                          <p:attrName>style.visibility</p:attrName>
                                        </p:attrNameLst>
                                      </p:cBhvr>
                                      <p:to>
                                        <p:strVal val="visible"/>
                                      </p:to>
                                    </p:set>
                                    <p:animEffect transition="in" filter="fade">
                                      <p:cBhvr>
                                        <p:cTn id="46" dur="500"/>
                                        <p:tgtEl>
                                          <p:spTgt spid="41">
                                            <p:txEl>
                                              <p:pRg st="3" end="3"/>
                                            </p:txEl>
                                          </p:spTgt>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1000" fill="hold"/>
                                        <p:tgtEl>
                                          <p:spTgt spid="30"/>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1">
                                            <p:txEl>
                                              <p:pRg st="4" end="4"/>
                                            </p:txEl>
                                          </p:spTgt>
                                        </p:tgtEl>
                                        <p:attrNameLst>
                                          <p:attrName>style.visibility</p:attrName>
                                        </p:attrNameLst>
                                      </p:cBhvr>
                                      <p:to>
                                        <p:strVal val="visible"/>
                                      </p:to>
                                    </p:set>
                                    <p:animEffect transition="in" filter="fade">
                                      <p:cBhvr>
                                        <p:cTn id="68" dur="500"/>
                                        <p:tgtEl>
                                          <p:spTgt spid="41">
                                            <p:txEl>
                                              <p:pRg st="4" end="4"/>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1000"/>
                                        <p:tgtEl>
                                          <p:spTgt spid="14"/>
                                        </p:tgtEl>
                                      </p:cBhvr>
                                    </p:animEffect>
                                    <p:anim calcmode="lin" valueType="num">
                                      <p:cBhvr>
                                        <p:cTn id="85" dur="1000" fill="hold"/>
                                        <p:tgtEl>
                                          <p:spTgt spid="14"/>
                                        </p:tgtEl>
                                        <p:attrNameLst>
                                          <p:attrName>ppt_x</p:attrName>
                                        </p:attrNameLst>
                                      </p:cBhvr>
                                      <p:tavLst>
                                        <p:tav tm="0">
                                          <p:val>
                                            <p:strVal val="#ppt_x"/>
                                          </p:val>
                                        </p:tav>
                                        <p:tav tm="100000">
                                          <p:val>
                                            <p:strVal val="#ppt_x"/>
                                          </p:val>
                                        </p:tav>
                                      </p:tavLst>
                                    </p:anim>
                                    <p:anim calcmode="lin" valueType="num">
                                      <p:cBhvr>
                                        <p:cTn id="86" dur="1000" fill="hold"/>
                                        <p:tgtEl>
                                          <p:spTgt spid="14"/>
                                        </p:tgtEl>
                                        <p:attrNameLst>
                                          <p:attrName>ppt_y</p:attrName>
                                        </p:attrNameLst>
                                      </p:cBhvr>
                                      <p:tavLst>
                                        <p:tav tm="0">
                                          <p:val>
                                            <p:strVal val="#ppt_y+.1"/>
                                          </p:val>
                                        </p:tav>
                                        <p:tav tm="100000">
                                          <p:val>
                                            <p:strVal val="#ppt_y"/>
                                          </p:val>
                                        </p:tav>
                                      </p:tavLst>
                                    </p:anim>
                                  </p:childTnLst>
                                </p:cTn>
                              </p:par>
                            </p:childTnLst>
                          </p:cTn>
                        </p:par>
                        <p:par>
                          <p:cTn id="87" fill="hold">
                            <p:stCondLst>
                              <p:cond delay="1000"/>
                            </p:stCondLst>
                            <p:childTnLst>
                              <p:par>
                                <p:cTn id="88" presetID="22" presetClass="entr" presetSubtype="8" fill="hold" nodeType="after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wipe(left)">
                                      <p:cBhvr>
                                        <p:cTn id="90" dur="1000"/>
                                        <p:tgtEl>
                                          <p:spTgt spid="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1">
                                            <p:txEl>
                                              <p:pRg st="5" end="5"/>
                                            </p:txEl>
                                          </p:spTgt>
                                        </p:tgtEl>
                                        <p:attrNameLst>
                                          <p:attrName>style.visibility</p:attrName>
                                        </p:attrNameLst>
                                      </p:cBhvr>
                                      <p:to>
                                        <p:strVal val="visible"/>
                                      </p:to>
                                    </p:set>
                                    <p:animEffect transition="in" filter="fade">
                                      <p:cBhvr>
                                        <p:cTn id="95" dur="500"/>
                                        <p:tgtEl>
                                          <p:spTgt spid="41">
                                            <p:txEl>
                                              <p:pRg st="5" end="5"/>
                                            </p:txEl>
                                          </p:spTgt>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right)">
                                      <p:cBhvr>
                                        <p:cTn id="98" dur="500"/>
                                        <p:tgtEl>
                                          <p:spTgt spid="3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41">
                                            <p:txEl>
                                              <p:pRg st="6" end="6"/>
                                            </p:txEl>
                                          </p:spTgt>
                                        </p:tgtEl>
                                        <p:attrNameLst>
                                          <p:attrName>style.visibility</p:attrName>
                                        </p:attrNameLst>
                                      </p:cBhvr>
                                      <p:to>
                                        <p:strVal val="visible"/>
                                      </p:to>
                                    </p:set>
                                    <p:animEffect transition="in" filter="fade">
                                      <p:cBhvr>
                                        <p:cTn id="103" dur="500"/>
                                        <p:tgtEl>
                                          <p:spTgt spid="41">
                                            <p:txEl>
                                              <p:pRg st="6" end="6"/>
                                            </p:txEl>
                                          </p:spTgt>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wipe(right)">
                                      <p:cBhvr>
                                        <p:cTn id="106" dur="500"/>
                                        <p:tgtEl>
                                          <p:spTgt spid="40"/>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41">
                                            <p:txEl>
                                              <p:pRg st="0" end="0"/>
                                            </p:txEl>
                                          </p:spTgt>
                                        </p:tgtEl>
                                      </p:cBhvr>
                                    </p:animEffect>
                                    <p:set>
                                      <p:cBhvr>
                                        <p:cTn id="115" dur="1" fill="hold">
                                          <p:stCondLst>
                                            <p:cond delay="499"/>
                                          </p:stCondLst>
                                        </p:cTn>
                                        <p:tgtEl>
                                          <p:spTgt spid="41">
                                            <p:txEl>
                                              <p:pRg st="0" end="0"/>
                                            </p:txEl>
                                          </p:spTgt>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41">
                                            <p:txEl>
                                              <p:pRg st="1" end="1"/>
                                            </p:txEl>
                                          </p:spTgt>
                                        </p:tgtEl>
                                      </p:cBhvr>
                                    </p:animEffect>
                                    <p:set>
                                      <p:cBhvr>
                                        <p:cTn id="118" dur="1" fill="hold">
                                          <p:stCondLst>
                                            <p:cond delay="499"/>
                                          </p:stCondLst>
                                        </p:cTn>
                                        <p:tgtEl>
                                          <p:spTgt spid="41">
                                            <p:txEl>
                                              <p:pRg st="1" end="1"/>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41">
                                            <p:txEl>
                                              <p:pRg st="2" end="2"/>
                                            </p:txEl>
                                          </p:spTgt>
                                        </p:tgtEl>
                                      </p:cBhvr>
                                    </p:animEffect>
                                    <p:set>
                                      <p:cBhvr>
                                        <p:cTn id="121" dur="1" fill="hold">
                                          <p:stCondLst>
                                            <p:cond delay="499"/>
                                          </p:stCondLst>
                                        </p:cTn>
                                        <p:tgtEl>
                                          <p:spTgt spid="41">
                                            <p:txEl>
                                              <p:pRg st="2" end="2"/>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1">
                                            <p:txEl>
                                              <p:pRg st="3" end="3"/>
                                            </p:txEl>
                                          </p:spTgt>
                                        </p:tgtEl>
                                      </p:cBhvr>
                                    </p:animEffect>
                                    <p:set>
                                      <p:cBhvr>
                                        <p:cTn id="124" dur="1" fill="hold">
                                          <p:stCondLst>
                                            <p:cond delay="499"/>
                                          </p:stCondLst>
                                        </p:cTn>
                                        <p:tgtEl>
                                          <p:spTgt spid="41">
                                            <p:txEl>
                                              <p:pRg st="3" end="3"/>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41">
                                            <p:txEl>
                                              <p:pRg st="4" end="4"/>
                                            </p:txEl>
                                          </p:spTgt>
                                        </p:tgtEl>
                                      </p:cBhvr>
                                    </p:animEffect>
                                    <p:set>
                                      <p:cBhvr>
                                        <p:cTn id="127" dur="1" fill="hold">
                                          <p:stCondLst>
                                            <p:cond delay="499"/>
                                          </p:stCondLst>
                                        </p:cTn>
                                        <p:tgtEl>
                                          <p:spTgt spid="41">
                                            <p:txEl>
                                              <p:pRg st="4" end="4"/>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41">
                                            <p:txEl>
                                              <p:pRg st="5" end="5"/>
                                            </p:txEl>
                                          </p:spTgt>
                                        </p:tgtEl>
                                      </p:cBhvr>
                                    </p:animEffect>
                                    <p:set>
                                      <p:cBhvr>
                                        <p:cTn id="130" dur="1" fill="hold">
                                          <p:stCondLst>
                                            <p:cond delay="499"/>
                                          </p:stCondLst>
                                        </p:cTn>
                                        <p:tgtEl>
                                          <p:spTgt spid="41">
                                            <p:txEl>
                                              <p:pRg st="5" end="5"/>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41">
                                            <p:txEl>
                                              <p:pRg st="6" end="6"/>
                                            </p:txEl>
                                          </p:spTgt>
                                        </p:tgtEl>
                                      </p:cBhvr>
                                    </p:animEffect>
                                    <p:set>
                                      <p:cBhvr>
                                        <p:cTn id="133" dur="1" fill="hold">
                                          <p:stCondLst>
                                            <p:cond delay="499"/>
                                          </p:stCondLst>
                                        </p:cTn>
                                        <p:tgtEl>
                                          <p:spTgt spid="41">
                                            <p:txEl>
                                              <p:pRg st="6" end="6"/>
                                            </p:txEl>
                                          </p:spTgt>
                                        </p:tgtEl>
                                        <p:attrNameLst>
                                          <p:attrName>style.visibility</p:attrName>
                                        </p:attrNameLst>
                                      </p:cBhvr>
                                      <p:to>
                                        <p:strVal val="hidden"/>
                                      </p:to>
                                    </p:set>
                                  </p:childTnLst>
                                </p:cTn>
                              </p:par>
                            </p:childTnLst>
                          </p:cTn>
                        </p:par>
                        <p:par>
                          <p:cTn id="134" fill="hold">
                            <p:stCondLst>
                              <p:cond delay="500"/>
                            </p:stCondLst>
                            <p:childTnLst>
                              <p:par>
                                <p:cTn id="135" presetID="42" presetClass="entr" presetSubtype="0" fill="hold" grpId="0" nodeType="afterEffect">
                                  <p:stCondLst>
                                    <p:cond delay="0"/>
                                  </p:stCondLst>
                                  <p:childTnLst>
                                    <p:set>
                                      <p:cBhvr>
                                        <p:cTn id="136" dur="1" fill="hold">
                                          <p:stCondLst>
                                            <p:cond delay="0"/>
                                          </p:stCondLst>
                                        </p:cTn>
                                        <p:tgtEl>
                                          <p:spTgt spid="42">
                                            <p:txEl>
                                              <p:pRg st="0" end="0"/>
                                            </p:txEl>
                                          </p:spTgt>
                                        </p:tgtEl>
                                        <p:attrNameLst>
                                          <p:attrName>style.visibility</p:attrName>
                                        </p:attrNameLst>
                                      </p:cBhvr>
                                      <p:to>
                                        <p:strVal val="visible"/>
                                      </p:to>
                                    </p:set>
                                    <p:animEffect transition="in" filter="fade">
                                      <p:cBhvr>
                                        <p:cTn id="137" dur="1000"/>
                                        <p:tgtEl>
                                          <p:spTgt spid="42">
                                            <p:txEl>
                                              <p:pRg st="0" end="0"/>
                                            </p:txEl>
                                          </p:spTgt>
                                        </p:tgtEl>
                                      </p:cBhvr>
                                    </p:animEffect>
                                    <p:anim calcmode="lin" valueType="num">
                                      <p:cBhvr>
                                        <p:cTn id="13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3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140" fill="hold">
                            <p:stCondLst>
                              <p:cond delay="1500"/>
                            </p:stCondLst>
                            <p:childTnLst>
                              <p:par>
                                <p:cTn id="141" presetID="42" presetClass="entr" presetSubtype="0" fill="hold" grpId="0" nodeType="afterEffect">
                                  <p:stCondLst>
                                    <p:cond delay="0"/>
                                  </p:stCondLst>
                                  <p:childTnLst>
                                    <p:set>
                                      <p:cBhvr>
                                        <p:cTn id="142" dur="1" fill="hold">
                                          <p:stCondLst>
                                            <p:cond delay="0"/>
                                          </p:stCondLst>
                                        </p:cTn>
                                        <p:tgtEl>
                                          <p:spTgt spid="42">
                                            <p:txEl>
                                              <p:pRg st="1" end="1"/>
                                            </p:txEl>
                                          </p:spTgt>
                                        </p:tgtEl>
                                        <p:attrNameLst>
                                          <p:attrName>style.visibility</p:attrName>
                                        </p:attrNameLst>
                                      </p:cBhvr>
                                      <p:to>
                                        <p:strVal val="visible"/>
                                      </p:to>
                                    </p:set>
                                    <p:animEffect transition="in" filter="fade">
                                      <p:cBhvr>
                                        <p:cTn id="143" dur="1000"/>
                                        <p:tgtEl>
                                          <p:spTgt spid="42">
                                            <p:txEl>
                                              <p:pRg st="1" end="1"/>
                                            </p:txEl>
                                          </p:spTgt>
                                        </p:tgtEl>
                                      </p:cBhvr>
                                    </p:animEffect>
                                    <p:anim calcmode="lin" valueType="num">
                                      <p:cBhvr>
                                        <p:cTn id="144"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145" dur="1000" fill="hold"/>
                                        <p:tgtEl>
                                          <p:spTgt spid="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42">
                                            <p:txEl>
                                              <p:pRg st="2" end="2"/>
                                            </p:txEl>
                                          </p:spTgt>
                                        </p:tgtEl>
                                        <p:attrNameLst>
                                          <p:attrName>style.visibility</p:attrName>
                                        </p:attrNameLst>
                                      </p:cBhvr>
                                      <p:to>
                                        <p:strVal val="visible"/>
                                      </p:to>
                                    </p:set>
                                    <p:animEffect transition="in" filter="fade">
                                      <p:cBhvr>
                                        <p:cTn id="150" dur="1000"/>
                                        <p:tgtEl>
                                          <p:spTgt spid="42">
                                            <p:txEl>
                                              <p:pRg st="2" end="2"/>
                                            </p:txEl>
                                          </p:spTgt>
                                        </p:tgtEl>
                                      </p:cBhvr>
                                    </p:animEffect>
                                    <p:anim calcmode="lin" valueType="num">
                                      <p:cBhvr>
                                        <p:cTn id="151"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152" dur="1000" fill="hold"/>
                                        <p:tgtEl>
                                          <p:spTgt spid="4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4" grpId="0" animBg="1"/>
      <p:bldP spid="15" grpId="0" animBg="1"/>
      <p:bldP spid="16" grpId="0" animBg="1"/>
      <p:bldP spid="24" grpId="0" animBg="1"/>
      <p:bldP spid="25" grpId="0" animBg="1"/>
      <p:bldP spid="26" grpId="0" animBg="1"/>
      <p:bldP spid="27" grpId="0"/>
      <p:bldP spid="28" grpId="0"/>
      <p:bldP spid="29" grpId="0" animBg="1"/>
      <p:bldP spid="30" grpId="0" animBg="1"/>
      <p:bldP spid="33" grpId="0" animBg="1"/>
      <p:bldP spid="34" grpId="0"/>
      <p:bldP spid="34" grpId="1"/>
      <p:bldP spid="35" grpId="0" animBg="1"/>
      <p:bldP spid="36" grpId="0" animBg="1"/>
      <p:bldP spid="37" grpId="0" animBg="1"/>
      <p:bldP spid="38" grpId="0" animBg="1"/>
      <p:bldP spid="41" grpId="0" uiExpand="1" build="p" bldLvl="2"/>
      <p:bldP spid="41" grpId="1" uiExpand="1" build="allAtOnce"/>
      <p:bldP spid="4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of Objects within an Account</a:t>
            </a:r>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1218987">
              <a:lnSpc>
                <a:spcPct val="100000"/>
              </a:lnSpc>
              <a:spcBef>
                <a:spcPts val="1800"/>
              </a:spcBef>
              <a:spcAft>
                <a:spcPts val="600"/>
              </a:spcAft>
              <a:buSzTx/>
              <a:buNone/>
            </a:pPr>
            <a:r>
              <a:rPr lang="en-US" spc="-100" dirty="0">
                <a:solidFill>
                  <a:srgbClr val="00B0F0">
                    <a:alpha val="99000"/>
                  </a:srgbClr>
                </a:solidFill>
                <a:latin typeface="Segoe UI Light" pitchFamily="34" charset="0"/>
              </a:rPr>
              <a:t>Namespace for accessing storage</a:t>
            </a:r>
          </a:p>
          <a:p>
            <a:pPr marL="3175" lvl="1" indent="0">
              <a:spcBef>
                <a:spcPts val="600"/>
              </a:spcBef>
              <a:spcAft>
                <a:spcPts val="600"/>
              </a:spcAft>
              <a:buNone/>
            </a:pPr>
            <a:r>
              <a:rPr lang="en-US" sz="2400" spc="-50" dirty="0"/>
              <a:t>http://&lt;accountName&gt;.&lt;type&gt;.core.windows.net/partitionName</a:t>
            </a:r>
          </a:p>
          <a:p>
            <a:pPr marL="3175" lvl="0" indent="0" defTabSz="1218987">
              <a:lnSpc>
                <a:spcPct val="100000"/>
              </a:lnSpc>
              <a:spcBef>
                <a:spcPts val="1800"/>
              </a:spcBef>
              <a:buSzTx/>
              <a:buNone/>
            </a:pPr>
            <a:r>
              <a:rPr lang="en-US" spc="-100" dirty="0">
                <a:solidFill>
                  <a:srgbClr val="00B0F0">
                    <a:alpha val="99000"/>
                  </a:srgbClr>
                </a:solidFill>
                <a:latin typeface="Segoe UI Light" pitchFamily="34" charset="0"/>
              </a:rPr>
              <a:t>How to scale out storage for your service</a:t>
            </a:r>
          </a:p>
          <a:p>
            <a:pPr marL="3175" lvl="1" indent="0">
              <a:spcBef>
                <a:spcPts val="600"/>
              </a:spcBef>
              <a:spcAft>
                <a:spcPts val="600"/>
              </a:spcAft>
              <a:buNone/>
            </a:pPr>
            <a:r>
              <a:rPr lang="en-US" sz="2400" spc="-50" dirty="0"/>
              <a:t>Understand the scalability targets at 2 levels:</a:t>
            </a:r>
          </a:p>
        </p:txBody>
      </p:sp>
      <p:sp>
        <p:nvSpPr>
          <p:cNvPr id="4" name="Rounded Rectangle 3"/>
          <p:cNvSpPr/>
          <p:nvPr/>
        </p:nvSpPr>
        <p:spPr bwMode="auto">
          <a:xfrm>
            <a:off x="665703" y="3830453"/>
            <a:ext cx="7280868" cy="1797461"/>
          </a:xfrm>
          <a:prstGeom prst="roundRect">
            <a:avLst>
              <a:gd name="adj" fmla="val 0"/>
            </a:avLst>
          </a:prstGeom>
          <a:solidFill>
            <a:schemeClr val="accent4"/>
          </a:solidFill>
          <a:ln w="9525" cap="flat" cmpd="sng" algn="ctr">
            <a:noFill/>
            <a:prstDash val="solid"/>
          </a:ln>
          <a:effectLst/>
        </p:spPr>
        <p:txBody>
          <a:bodyPr lIns="91440" tIns="182880" bIns="182880" rtlCol="0" anchor="t" anchorCtr="0"/>
          <a:lstStyle/>
          <a:p>
            <a:pPr marL="0" lvl="1" defTabSz="914023" fontAlgn="base">
              <a:lnSpc>
                <a:spcPct val="80000"/>
              </a:lnSpc>
              <a:spcBef>
                <a:spcPts val="600"/>
              </a:spcBef>
              <a:spcAft>
                <a:spcPct val="0"/>
              </a:spcAft>
              <a:buClr>
                <a:schemeClr val="bg1"/>
              </a:buClr>
              <a:defRPr/>
            </a:pPr>
            <a:r>
              <a:rPr lang="en-US" sz="2000" kern="0" spc="-51" dirty="0">
                <a:solidFill>
                  <a:srgbClr val="FFFFFF">
                    <a:alpha val="99000"/>
                  </a:srgbClr>
                </a:solidFill>
                <a:latin typeface="Segoe UI" pitchFamily="34" charset="0"/>
                <a:ea typeface="Segoe UI" pitchFamily="34" charset="0"/>
                <a:cs typeface="Segoe UI" pitchFamily="34" charset="0"/>
              </a:rPr>
              <a:t>Scalability targets for Blobs, Table Entities and Queues </a:t>
            </a:r>
            <a:r>
              <a:rPr lang="en-US" sz="2000" kern="0" spc="-51" dirty="0" smtClean="0">
                <a:solidFill>
                  <a:srgbClr val="FFFFFF">
                    <a:alpha val="99000"/>
                  </a:srgbClr>
                </a:solidFill>
                <a:latin typeface="Segoe UI" pitchFamily="34" charset="0"/>
                <a:ea typeface="Segoe UI" pitchFamily="34" charset="0"/>
                <a:cs typeface="Segoe UI" pitchFamily="34" charset="0"/>
              </a:rPr>
              <a:t/>
            </a:r>
            <a:br>
              <a:rPr lang="en-US" sz="2000" kern="0" spc="-51" dirty="0" smtClean="0">
                <a:solidFill>
                  <a:srgbClr val="FFFFFF">
                    <a:alpha val="99000"/>
                  </a:srgbClr>
                </a:solidFill>
                <a:latin typeface="Segoe UI" pitchFamily="34" charset="0"/>
                <a:ea typeface="Segoe UI" pitchFamily="34" charset="0"/>
                <a:cs typeface="Segoe UI" pitchFamily="34" charset="0"/>
              </a:rPr>
            </a:br>
            <a:r>
              <a:rPr lang="en-US" sz="2000" kern="0" spc="-51" dirty="0" smtClean="0">
                <a:solidFill>
                  <a:srgbClr val="FFFFFF">
                    <a:alpha val="99000"/>
                  </a:srgbClr>
                </a:solidFill>
                <a:latin typeface="Segoe UI" pitchFamily="34" charset="0"/>
                <a:ea typeface="Segoe UI" pitchFamily="34" charset="0"/>
                <a:cs typeface="Segoe UI" pitchFamily="34" charset="0"/>
              </a:rPr>
              <a:t>within </a:t>
            </a:r>
            <a:r>
              <a:rPr lang="en-US" sz="2000" kern="0" spc="-51" dirty="0">
                <a:solidFill>
                  <a:srgbClr val="FFFFFF">
                    <a:alpha val="99000"/>
                  </a:srgbClr>
                </a:solidFill>
                <a:latin typeface="Segoe UI" pitchFamily="34" charset="0"/>
                <a:ea typeface="Segoe UI" pitchFamily="34" charset="0"/>
                <a:cs typeface="Segoe UI" pitchFamily="34" charset="0"/>
              </a:rPr>
              <a:t>a storage account</a:t>
            </a:r>
          </a:p>
        </p:txBody>
      </p:sp>
      <p:sp>
        <p:nvSpPr>
          <p:cNvPr id="10" name="Rectangle 9"/>
          <p:cNvSpPr/>
          <p:nvPr/>
        </p:nvSpPr>
        <p:spPr>
          <a:xfrm>
            <a:off x="665703" y="4589165"/>
            <a:ext cx="7280868" cy="911019"/>
          </a:xfrm>
          <a:prstGeom prst="rect">
            <a:avLst/>
          </a:prstGeom>
        </p:spPr>
        <p:txBody>
          <a:bodyPr wrap="square">
            <a:spAutoFit/>
          </a:bodyPr>
          <a:lstStyle/>
          <a:p>
            <a:pPr marL="228600" lvl="1" indent="-228600" defTabSz="914023" fontAlgn="base">
              <a:lnSpc>
                <a:spcPct val="80000"/>
              </a:lnSpc>
              <a:spcBef>
                <a:spcPts val="600"/>
              </a:spcBef>
              <a:spcAft>
                <a:spcPct val="0"/>
              </a:spcAft>
              <a:buClr>
                <a:srgbClr val="FFFFFF"/>
              </a:buClr>
              <a:defRPr/>
            </a:pPr>
            <a:r>
              <a:rPr lang="en-US" sz="1800" kern="0" spc="-51" dirty="0">
                <a:solidFill>
                  <a:srgbClr val="FFFFFF">
                    <a:alpha val="99000"/>
                  </a:srgbClr>
                </a:solidFill>
                <a:latin typeface="Segoe UI" pitchFamily="34" charset="0"/>
                <a:ea typeface="Segoe UI" pitchFamily="34" charset="0"/>
                <a:cs typeface="Segoe UI" pitchFamily="34" charset="0"/>
              </a:rPr>
              <a:t>Single Blob – up to 60MBytes per second</a:t>
            </a:r>
          </a:p>
          <a:p>
            <a:pPr marL="228600" lvl="1" indent="-228600" defTabSz="914023" fontAlgn="base">
              <a:lnSpc>
                <a:spcPct val="80000"/>
              </a:lnSpc>
              <a:spcBef>
                <a:spcPts val="600"/>
              </a:spcBef>
              <a:spcAft>
                <a:spcPct val="0"/>
              </a:spcAft>
              <a:buClr>
                <a:srgbClr val="FFFFFF"/>
              </a:buClr>
              <a:defRPr/>
            </a:pPr>
            <a:r>
              <a:rPr lang="en-US" sz="1800" kern="0" spc="-51" dirty="0">
                <a:solidFill>
                  <a:srgbClr val="FFFFFF">
                    <a:alpha val="99000"/>
                  </a:srgbClr>
                </a:solidFill>
                <a:latin typeface="Segoe UI" pitchFamily="34" charset="0"/>
                <a:ea typeface="Segoe UI" pitchFamily="34" charset="0"/>
                <a:cs typeface="Segoe UI" pitchFamily="34" charset="0"/>
              </a:rPr>
              <a:t>Single </a:t>
            </a:r>
            <a:r>
              <a:rPr lang="en-US" sz="1800" kern="0" spc="-51" dirty="0" err="1">
                <a:solidFill>
                  <a:srgbClr val="FFFFFF">
                    <a:alpha val="99000"/>
                  </a:srgbClr>
                </a:solidFill>
                <a:latin typeface="Segoe UI" pitchFamily="34" charset="0"/>
                <a:ea typeface="Segoe UI" pitchFamily="34" charset="0"/>
                <a:cs typeface="Segoe UI" pitchFamily="34" charset="0"/>
              </a:rPr>
              <a:t>PartitionKey</a:t>
            </a:r>
            <a:r>
              <a:rPr lang="en-US" sz="1800" kern="0" spc="-51" dirty="0">
                <a:solidFill>
                  <a:srgbClr val="FFFFFF">
                    <a:alpha val="99000"/>
                  </a:srgbClr>
                </a:solidFill>
                <a:latin typeface="Segoe UI" pitchFamily="34" charset="0"/>
                <a:ea typeface="Segoe UI" pitchFamily="34" charset="0"/>
                <a:cs typeface="Segoe UI" pitchFamily="34" charset="0"/>
              </a:rPr>
              <a:t> in a Table – up to 500 entities per second</a:t>
            </a:r>
          </a:p>
          <a:p>
            <a:pPr marL="228600" lvl="1" indent="-228600" defTabSz="914023" fontAlgn="base">
              <a:lnSpc>
                <a:spcPct val="80000"/>
              </a:lnSpc>
              <a:spcBef>
                <a:spcPts val="600"/>
              </a:spcBef>
              <a:spcAft>
                <a:spcPct val="0"/>
              </a:spcAft>
              <a:buClr>
                <a:srgbClr val="FFFFFF"/>
              </a:buClr>
              <a:defRPr/>
            </a:pPr>
            <a:r>
              <a:rPr lang="en-US" sz="1800" kern="0" spc="-51" dirty="0">
                <a:solidFill>
                  <a:srgbClr val="FFFFFF">
                    <a:alpha val="99000"/>
                  </a:srgbClr>
                </a:solidFill>
                <a:latin typeface="Segoe UI" pitchFamily="34" charset="0"/>
                <a:ea typeface="Segoe UI" pitchFamily="34" charset="0"/>
                <a:cs typeface="Segoe UI" pitchFamily="34" charset="0"/>
              </a:rPr>
              <a:t>Single Queue  - up to 500 messages per second</a:t>
            </a:r>
          </a:p>
        </p:txBody>
      </p:sp>
      <p:sp>
        <p:nvSpPr>
          <p:cNvPr id="9" name="Rounded Rectangle 8"/>
          <p:cNvSpPr/>
          <p:nvPr/>
        </p:nvSpPr>
        <p:spPr bwMode="auto">
          <a:xfrm>
            <a:off x="7001819" y="2074697"/>
            <a:ext cx="1946971" cy="445343"/>
          </a:xfrm>
          <a:prstGeom prst="roundRect">
            <a:avLst>
              <a:gd name="adj" fmla="val 0"/>
            </a:avLst>
          </a:prstGeom>
          <a:noFill/>
          <a:ln w="28575" cap="flat" cmpd="sng" algn="ctr">
            <a:solidFill>
              <a:schemeClr val="accent4"/>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4720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Storage Summary</a:t>
            </a:r>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1200"/>
              </a:spcBef>
              <a:buNone/>
            </a:pPr>
            <a:r>
              <a:rPr lang="en-US" sz="2400" spc="-100" dirty="0">
                <a:solidFill>
                  <a:srgbClr val="00B0F0">
                    <a:alpha val="99000"/>
                  </a:srgbClr>
                </a:solidFill>
                <a:latin typeface="Segoe UI Light" pitchFamily="34" charset="0"/>
              </a:rPr>
              <a:t>Provides scalable, durable and available data abstractions to build your applications</a:t>
            </a:r>
          </a:p>
          <a:p>
            <a:pPr marL="3175" lvl="1" indent="0">
              <a:spcBef>
                <a:spcPts val="300"/>
              </a:spcBef>
              <a:buNone/>
            </a:pPr>
            <a:r>
              <a:rPr lang="en-US" sz="2000" spc="-50" dirty="0"/>
              <a:t>New features for Blobs, Tables, and Queues:</a:t>
            </a:r>
          </a:p>
          <a:p>
            <a:pPr marL="347663" lvl="1" indent="-347663">
              <a:spcBef>
                <a:spcPts val="300"/>
              </a:spcBef>
              <a:buNone/>
            </a:pPr>
            <a:r>
              <a:rPr lang="en-US" sz="1600" spc="-50" dirty="0"/>
              <a:t>Queue Message Leases/Update </a:t>
            </a:r>
          </a:p>
          <a:p>
            <a:pPr marL="347663" lvl="1" indent="-347663">
              <a:spcBef>
                <a:spcPts val="300"/>
              </a:spcBef>
              <a:buNone/>
            </a:pPr>
            <a:r>
              <a:rPr lang="en-US" sz="1600" spc="-50" dirty="0"/>
              <a:t>Table Projection and </a:t>
            </a:r>
            <a:r>
              <a:rPr lang="en-US" sz="1600" spc="-50" dirty="0" err="1"/>
              <a:t>Upsert</a:t>
            </a:r>
            <a:r>
              <a:rPr lang="en-US" sz="1600" spc="-50" dirty="0"/>
              <a:t> </a:t>
            </a:r>
          </a:p>
          <a:p>
            <a:pPr marL="347663" lvl="1" indent="-347663">
              <a:spcBef>
                <a:spcPts val="300"/>
              </a:spcBef>
              <a:buNone/>
            </a:pPr>
            <a:r>
              <a:rPr lang="en-US" sz="1600" spc="-50" dirty="0"/>
              <a:t>Improve Blob data streaming</a:t>
            </a:r>
          </a:p>
          <a:p>
            <a:pPr marL="347663" lvl="1" indent="-347663">
              <a:spcBef>
                <a:spcPts val="300"/>
              </a:spcBef>
              <a:buNone/>
            </a:pPr>
            <a:r>
              <a:rPr lang="en-US" sz="1600" spc="-50" dirty="0"/>
              <a:t>Storage Analytics</a:t>
            </a:r>
          </a:p>
          <a:p>
            <a:pPr marL="347663" lvl="1" indent="-347663">
              <a:spcBef>
                <a:spcPts val="300"/>
              </a:spcBef>
              <a:buNone/>
            </a:pPr>
            <a:r>
              <a:rPr lang="en-US" sz="1600" spc="-50" dirty="0" smtClean="0"/>
              <a:t>Geo-replication</a:t>
            </a:r>
          </a:p>
          <a:p>
            <a:pPr marL="3175" lvl="0" indent="0">
              <a:spcBef>
                <a:spcPts val="1200"/>
              </a:spcBef>
              <a:buNone/>
            </a:pPr>
            <a:r>
              <a:rPr lang="en-US" sz="2400" spc="-100" dirty="0">
                <a:solidFill>
                  <a:srgbClr val="00B0F0">
                    <a:alpha val="99000"/>
                  </a:srgbClr>
                </a:solidFill>
                <a:latin typeface="Segoe UI Light" pitchFamily="34" charset="0"/>
              </a:rPr>
              <a:t>Overview of Windows Azure Storage Internals, with details in:</a:t>
            </a:r>
          </a:p>
          <a:p>
            <a:pPr marL="3175" lvl="1" indent="0">
              <a:spcBef>
                <a:spcPts val="300"/>
              </a:spcBef>
              <a:buNone/>
            </a:pPr>
            <a:r>
              <a:rPr lang="en-US" sz="2000" spc="-50" dirty="0"/>
              <a:t>“</a:t>
            </a:r>
            <a:r>
              <a:rPr lang="en-US" sz="2000" b="1" spc="-50" dirty="0"/>
              <a:t>Windows Azure Storage: A Highly Available Cloud Storage Service with Strong Consistency</a:t>
            </a:r>
            <a:r>
              <a:rPr lang="en-US" sz="2000" spc="-50" dirty="0"/>
              <a:t>”,  ACM Symposium on Operating System Principals (SOSP), Oct. 2011</a:t>
            </a:r>
          </a:p>
          <a:p>
            <a:pPr marL="3175" lvl="1" indent="0">
              <a:spcBef>
                <a:spcPts val="300"/>
              </a:spcBef>
              <a:buNone/>
            </a:pPr>
            <a:r>
              <a:rPr lang="en-US" sz="2000" spc="-50" dirty="0">
                <a:hlinkClick r:id="rId2"/>
              </a:rPr>
              <a:t>http://go.microsoft.com/fwlink/?</a:t>
            </a:r>
            <a:r>
              <a:rPr lang="en-US" sz="2000" spc="-50" dirty="0" smtClean="0">
                <a:hlinkClick r:id="rId2"/>
              </a:rPr>
              <a:t>LinkID=234565</a:t>
            </a:r>
            <a:endParaRPr lang="en-US" sz="2000" spc="-50" dirty="0" smtClean="0"/>
          </a:p>
          <a:p>
            <a:pPr marL="3175" lvl="0" indent="0" defTabSz="1218987">
              <a:lnSpc>
                <a:spcPct val="100000"/>
              </a:lnSpc>
              <a:spcBef>
                <a:spcPts val="1200"/>
              </a:spcBef>
              <a:buSzTx/>
              <a:buNone/>
            </a:pPr>
            <a:r>
              <a:rPr lang="en-US" sz="2400" spc="-100" dirty="0">
                <a:solidFill>
                  <a:srgbClr val="00B0F0">
                    <a:alpha val="99000"/>
                  </a:srgbClr>
                </a:solidFill>
                <a:latin typeface="Segoe UI Light" pitchFamily="34" charset="0"/>
              </a:rPr>
              <a:t>More info about the above on Windows Azure Storage blog:</a:t>
            </a:r>
          </a:p>
          <a:p>
            <a:pPr marL="3175" lvl="1" indent="0" defTabSz="1218987">
              <a:lnSpc>
                <a:spcPct val="100000"/>
              </a:lnSpc>
              <a:spcBef>
                <a:spcPts val="300"/>
              </a:spcBef>
              <a:buSzTx/>
              <a:buNone/>
            </a:pPr>
            <a:r>
              <a:rPr lang="en-US" sz="2000" spc="-50" dirty="0">
                <a:solidFill>
                  <a:srgbClr val="292929"/>
                </a:solidFill>
                <a:hlinkClick r:id="rId3"/>
              </a:rPr>
              <a:t>http://blogs.msdn.com/windowsazurestorage</a:t>
            </a:r>
            <a:r>
              <a:rPr lang="en-US" sz="2000" spc="-50" dirty="0" smtClean="0">
                <a:solidFill>
                  <a:srgbClr val="292929"/>
                </a:solidFill>
                <a:hlinkClick r:id="rId3"/>
              </a:rPr>
              <a:t>/</a:t>
            </a:r>
            <a:endParaRPr lang="en-US" sz="2000" spc="-50" dirty="0">
              <a:solidFill>
                <a:srgbClr val="292929"/>
              </a:solidFill>
            </a:endParaRPr>
          </a:p>
        </p:txBody>
      </p:sp>
      <p:sp>
        <p:nvSpPr>
          <p:cNvPr id="7" name="Freeform 18"/>
          <p:cNvSpPr>
            <a:spLocks noEditPoints="1"/>
          </p:cNvSpPr>
          <p:nvPr/>
        </p:nvSpPr>
        <p:spPr bwMode="black">
          <a:xfrm>
            <a:off x="10515600" y="4792373"/>
            <a:ext cx="1160463" cy="141575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7391340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type="subTitle" idx="4294967295"/>
          </p:nvPr>
        </p:nvSpPr>
        <p:spPr>
          <a:xfrm>
            <a:off x="517525" y="1446213"/>
            <a:ext cx="7382466" cy="2749058"/>
          </a:xfrm>
          <a:prstGeom prst="roundRect">
            <a:avLst>
              <a:gd name="adj" fmla="val 9407"/>
            </a:avLst>
          </a:prstGeom>
          <a:solidFill>
            <a:schemeClr val="bg1"/>
          </a:solidFill>
        </p:spPr>
        <p:txBody>
          <a:bodyPr lIns="91440" tIns="91440" rIns="91440" bIns="91440" anchor="t">
            <a:spAutoFit/>
          </a:bodyPr>
          <a:lstStyle/>
          <a:p>
            <a:pPr marL="0" indent="0">
              <a:buNone/>
            </a:pPr>
            <a:r>
              <a:rPr lang="en-US" sz="3600" dirty="0">
                <a:solidFill>
                  <a:schemeClr val="tx2">
                    <a:alpha val="99000"/>
                  </a:schemeClr>
                </a:solidFill>
                <a:latin typeface="Segoe UI Light" pitchFamily="34" charset="0"/>
              </a:rPr>
              <a:t>Feedback and q</a:t>
            </a:r>
            <a:r>
              <a:rPr lang="en-US" sz="3600" dirty="0" smtClean="0">
                <a:solidFill>
                  <a:schemeClr val="tx2">
                    <a:alpha val="99000"/>
                  </a:schemeClr>
                </a:solidFill>
                <a:latin typeface="Segoe UI Light" pitchFamily="34" charset="0"/>
              </a:rPr>
              <a:t>uestions </a:t>
            </a:r>
            <a:r>
              <a:rPr lang="en-US" sz="2800" u="sng" dirty="0" smtClean="0">
                <a:solidFill>
                  <a:schemeClr val="tx2">
                    <a:alpha val="99000"/>
                  </a:schemeClr>
                </a:solidFill>
                <a:hlinkClick r:id="rId2"/>
              </a:rPr>
              <a:t>http</a:t>
            </a:r>
            <a:r>
              <a:rPr lang="en-US" sz="2800" u="sng" dirty="0">
                <a:solidFill>
                  <a:schemeClr val="tx2">
                    <a:alpha val="99000"/>
                  </a:schemeClr>
                </a:solidFill>
                <a:hlinkClick r:id="rId2"/>
              </a:rPr>
              <a:t>://forums.dev.windows.com</a:t>
            </a:r>
            <a:r>
              <a:rPr lang="en-US" sz="2800" dirty="0">
                <a:solidFill>
                  <a:schemeClr val="tx2">
                    <a:alpha val="99000"/>
                  </a:schemeClr>
                </a:solidFill>
              </a:rPr>
              <a:t> </a:t>
            </a:r>
            <a:r>
              <a:rPr lang="en-US" dirty="0" smtClean="0">
                <a:solidFill>
                  <a:schemeClr val="tx2">
                    <a:alpha val="99000"/>
                  </a:schemeClr>
                </a:solidFill>
              </a:rPr>
              <a:t/>
            </a:r>
            <a:br>
              <a:rPr lang="en-US" dirty="0" smtClean="0">
                <a:solidFill>
                  <a:schemeClr val="tx2">
                    <a:alpha val="99000"/>
                  </a:schemeClr>
                </a:solidFill>
              </a:rPr>
            </a:br>
            <a:endParaRPr lang="en-US" dirty="0" smtClean="0">
              <a:solidFill>
                <a:schemeClr val="tx2">
                  <a:alpha val="99000"/>
                </a:schemeClr>
              </a:solidFill>
            </a:endParaRPr>
          </a:p>
          <a:p>
            <a:pPr marL="0" indent="0">
              <a:buNone/>
            </a:pPr>
            <a:r>
              <a:rPr lang="en-US" sz="3600" dirty="0">
                <a:solidFill>
                  <a:schemeClr val="tx2">
                    <a:alpha val="99000"/>
                  </a:schemeClr>
                </a:solidFill>
                <a:latin typeface="Segoe UI Light" pitchFamily="34" charset="0"/>
              </a:rPr>
              <a:t>Session feedback</a:t>
            </a:r>
            <a:r>
              <a:rPr lang="en-US" dirty="0" smtClean="0">
                <a:solidFill>
                  <a:schemeClr val="tx2">
                    <a:alpha val="99000"/>
                  </a:schemeClr>
                </a:solidFill>
              </a:rPr>
              <a:t/>
            </a:r>
            <a:br>
              <a:rPr lang="en-US" dirty="0" smtClean="0">
                <a:solidFill>
                  <a:schemeClr val="tx2">
                    <a:alpha val="99000"/>
                  </a:schemeClr>
                </a:solidFill>
              </a:rPr>
            </a:br>
            <a:r>
              <a:rPr lang="en-US" sz="2800" u="sng" dirty="0">
                <a:solidFill>
                  <a:schemeClr val="tx2">
                    <a:alpha val="99000"/>
                  </a:schemeClr>
                </a:solidFill>
                <a:hlinkClick r:id="rId3"/>
              </a:rPr>
              <a:t>http://bldw.in/SessionFeedback</a:t>
            </a:r>
            <a:r>
              <a:rPr lang="en-US" sz="2800" u="sng" dirty="0">
                <a:solidFill>
                  <a:schemeClr val="tx2">
                    <a:alpha val="99000"/>
                  </a:schemeClr>
                </a:solidFill>
              </a:rPr>
              <a:t> </a:t>
            </a:r>
          </a:p>
        </p:txBody>
      </p:sp>
    </p:spTree>
    <p:extLst>
      <p:ext uri="{BB962C8B-B14F-4D97-AF65-F5344CB8AC3E}">
        <p14:creationId xmlns:p14="http://schemas.microsoft.com/office/powerpoint/2010/main" val="56083494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Thank You</a:t>
            </a:r>
            <a:endParaRPr lang="en-US" dirty="0"/>
          </a:p>
        </p:txBody>
      </p:sp>
    </p:spTree>
    <p:extLst>
      <p:ext uri="{BB962C8B-B14F-4D97-AF65-F5344CB8AC3E}">
        <p14:creationId xmlns:p14="http://schemas.microsoft.com/office/powerpoint/2010/main" val="96017390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5"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4193891299"/>
      </p:ext>
    </p:extLst>
  </p:cSld>
  <p:clrMapOvr>
    <a:masterClrMapping/>
  </p:clrMapOvr>
  <p:transition>
    <p:strips dir="l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mtClean="0"/>
              <a:t>What’s new for Blobs, Tables and Queues</a:t>
            </a:r>
            <a:endParaRPr lang="en-US" dirty="0"/>
          </a:p>
        </p:txBody>
      </p:sp>
    </p:spTree>
    <p:extLst>
      <p:ext uri="{BB962C8B-B14F-4D97-AF65-F5344CB8AC3E}">
        <p14:creationId xmlns:p14="http://schemas.microsoft.com/office/powerpoint/2010/main" val="8348708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Storage</a:t>
            </a:r>
          </a:p>
        </p:txBody>
      </p:sp>
      <p:sp>
        <p:nvSpPr>
          <p:cNvPr id="5" name="Text Placeholder 8"/>
          <p:cNvSpPr txBox="1">
            <a:spLocks/>
          </p:cNvSpPr>
          <p:nvPr/>
        </p:nvSpPr>
        <p:spPr>
          <a:xfrm>
            <a:off x="517525" y="1446213"/>
            <a:ext cx="5382532" cy="535531"/>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Abstractions</a:t>
            </a:r>
          </a:p>
        </p:txBody>
      </p:sp>
      <p:sp>
        <p:nvSpPr>
          <p:cNvPr id="6" name="Text Placeholder 8"/>
          <p:cNvSpPr txBox="1">
            <a:spLocks/>
          </p:cNvSpPr>
          <p:nvPr/>
        </p:nvSpPr>
        <p:spPr>
          <a:xfrm>
            <a:off x="6293531" y="1446213"/>
            <a:ext cx="5382532" cy="2760756"/>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63">
              <a:spcBef>
                <a:spcPts val="1800"/>
              </a:spcBef>
              <a:buNone/>
            </a:pPr>
            <a:r>
              <a:rPr lang="en-US" sz="3200" dirty="0">
                <a:solidFill>
                  <a:schemeClr val="accent2">
                    <a:alpha val="99000"/>
                  </a:schemeClr>
                </a:solidFill>
                <a:latin typeface="Segoe UI Light" pitchFamily="34" charset="0"/>
              </a:rPr>
              <a:t>Easy client access</a:t>
            </a:r>
            <a:br>
              <a:rPr lang="en-US" sz="3200" dirty="0">
                <a:solidFill>
                  <a:schemeClr val="accent2">
                    <a:alpha val="99000"/>
                  </a:schemeClr>
                </a:solidFill>
                <a:latin typeface="Segoe UI Light" pitchFamily="34" charset="0"/>
              </a:rPr>
            </a:br>
            <a:r>
              <a:rPr lang="en-US" sz="3200" dirty="0" smtClean="0">
                <a:solidFill>
                  <a:schemeClr val="accent2">
                    <a:alpha val="99000"/>
                  </a:schemeClr>
                </a:solidFill>
                <a:latin typeface="Segoe UI Light" pitchFamily="34" charset="0"/>
              </a:rPr>
              <a:t/>
            </a:r>
            <a:br>
              <a:rPr lang="en-US" sz="3200" dirty="0" smtClean="0">
                <a:solidFill>
                  <a:schemeClr val="accent2">
                    <a:alpha val="99000"/>
                  </a:schemeClr>
                </a:solidFill>
                <a:latin typeface="Segoe UI Light" pitchFamily="34" charset="0"/>
              </a:rPr>
            </a:br>
            <a:r>
              <a:rPr lang="en-US" spc="-50" dirty="0" smtClean="0">
                <a:latin typeface="Segoe UI Light" pitchFamily="34" charset="0"/>
              </a:rPr>
              <a:t>Easy </a:t>
            </a:r>
            <a:r>
              <a:rPr lang="en-US" spc="-50" dirty="0">
                <a:latin typeface="Segoe UI Light" pitchFamily="34" charset="0"/>
              </a:rPr>
              <a:t>to use REST APIs and Client Libraries</a:t>
            </a:r>
          </a:p>
          <a:p>
            <a:pPr marL="3175" lvl="1" indent="0" defTabSz="914363">
              <a:spcBef>
                <a:spcPts val="1800"/>
              </a:spcBef>
              <a:buNone/>
            </a:pPr>
            <a:r>
              <a:rPr lang="en-US" spc="-50" dirty="0">
                <a:latin typeface="Segoe UI Light" pitchFamily="34" charset="0"/>
              </a:rPr>
              <a:t>Existing NTFS APIs for Windows Azure Drives</a:t>
            </a:r>
          </a:p>
        </p:txBody>
      </p:sp>
      <p:grpSp>
        <p:nvGrpSpPr>
          <p:cNvPr id="18" name="Group 17"/>
          <p:cNvGrpSpPr/>
          <p:nvPr/>
        </p:nvGrpSpPr>
        <p:grpSpPr>
          <a:xfrm>
            <a:off x="517523" y="2110238"/>
            <a:ext cx="5055961" cy="818016"/>
            <a:chOff x="517524" y="2262642"/>
            <a:chExt cx="5055961" cy="818016"/>
          </a:xfrm>
        </p:grpSpPr>
        <p:sp>
          <p:nvSpPr>
            <p:cNvPr id="8" name="Rounded Rectangle 7"/>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solidFill>
                    <a:schemeClr val="bg1">
                      <a:alpha val="99000"/>
                    </a:schemeClr>
                  </a:solidFill>
                  <a:ea typeface="Segoe UI" pitchFamily="34" charset="0"/>
                  <a:cs typeface="Segoe UI" pitchFamily="34" charset="0"/>
                </a:rPr>
                <a:t> </a:t>
              </a:r>
              <a:r>
                <a:rPr lang="en-US" sz="2800" kern="0" spc="-51" dirty="0">
                  <a:solidFill>
                    <a:srgbClr val="FFFFFF">
                      <a:alpha val="99000"/>
                    </a:srgbClr>
                  </a:solidFill>
                  <a:latin typeface="Segoe UI Light" pitchFamily="34" charset="0"/>
                </a:rPr>
                <a:t>Blobs</a:t>
              </a:r>
            </a:p>
          </p:txBody>
        </p:sp>
        <p:cxnSp>
          <p:nvCxnSpPr>
            <p:cNvPr id="14" name="Straight Connector 13"/>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177140" y="2533150"/>
              <a:ext cx="3396345" cy="276999"/>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File system in the cloud</a:t>
              </a:r>
            </a:p>
          </p:txBody>
        </p:sp>
      </p:grpSp>
      <p:grpSp>
        <p:nvGrpSpPr>
          <p:cNvPr id="19" name="Group 18"/>
          <p:cNvGrpSpPr/>
          <p:nvPr/>
        </p:nvGrpSpPr>
        <p:grpSpPr>
          <a:xfrm>
            <a:off x="517523" y="3118981"/>
            <a:ext cx="5055961" cy="818016"/>
            <a:chOff x="517524" y="2262642"/>
            <a:chExt cx="5055961" cy="818016"/>
          </a:xfrm>
        </p:grpSpPr>
        <p:sp>
          <p:nvSpPr>
            <p:cNvPr id="20" name="Rounded Rectangle 19"/>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800" kern="0" spc="-51" dirty="0">
                  <a:solidFill>
                    <a:srgbClr val="FFFFFF">
                      <a:alpha val="99000"/>
                    </a:srgbClr>
                  </a:solidFill>
                  <a:latin typeface="Segoe UI Light" pitchFamily="34" charset="0"/>
                </a:rPr>
                <a:t>Tables</a:t>
              </a:r>
              <a:endParaRPr lang="en-US" sz="2800" kern="0" spc="-51" dirty="0">
                <a:solidFill>
                  <a:srgbClr val="FFFFFF">
                    <a:alpha val="99000"/>
                  </a:srgbClr>
                </a:solidFill>
                <a:latin typeface="Segoe UI Light" pitchFamily="34" charset="0"/>
              </a:endParaRPr>
            </a:p>
          </p:txBody>
        </p:sp>
        <p:cxnSp>
          <p:nvCxnSpPr>
            <p:cNvPr id="21" name="Straight Connector 20"/>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177140" y="2394651"/>
              <a:ext cx="3396345" cy="553998"/>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Massively scalable </a:t>
              </a:r>
              <a:r>
                <a:rPr lang="en-US" sz="2000" dirty="0" smtClean="0">
                  <a:solidFill>
                    <a:schemeClr val="bg1">
                      <a:alpha val="99000"/>
                    </a:schemeClr>
                  </a:solidFill>
                  <a:ea typeface="Segoe UI" pitchFamily="34" charset="0"/>
                  <a:cs typeface="Segoe UI" pitchFamily="34" charset="0"/>
                </a:rPr>
                <a:t/>
              </a:r>
              <a:br>
                <a:rPr lang="en-US" sz="2000" dirty="0" smtClean="0">
                  <a:solidFill>
                    <a:schemeClr val="bg1">
                      <a:alpha val="99000"/>
                    </a:schemeClr>
                  </a:solidFill>
                  <a:ea typeface="Segoe UI" pitchFamily="34" charset="0"/>
                  <a:cs typeface="Segoe UI" pitchFamily="34" charset="0"/>
                </a:rPr>
              </a:br>
              <a:r>
                <a:rPr lang="en-US" sz="2000" dirty="0" smtClean="0">
                  <a:solidFill>
                    <a:schemeClr val="bg1">
                      <a:alpha val="99000"/>
                    </a:schemeClr>
                  </a:solidFill>
                  <a:ea typeface="Segoe UI" pitchFamily="34" charset="0"/>
                  <a:cs typeface="Segoe UI" pitchFamily="34" charset="0"/>
                </a:rPr>
                <a:t>structured </a:t>
              </a:r>
              <a:r>
                <a:rPr lang="en-US" sz="2000" dirty="0">
                  <a:solidFill>
                    <a:schemeClr val="bg1">
                      <a:alpha val="99000"/>
                    </a:schemeClr>
                  </a:solidFill>
                  <a:ea typeface="Segoe UI" pitchFamily="34" charset="0"/>
                  <a:cs typeface="Segoe UI" pitchFamily="34" charset="0"/>
                </a:rPr>
                <a:t>storage</a:t>
              </a:r>
            </a:p>
          </p:txBody>
        </p:sp>
      </p:grpSp>
      <p:grpSp>
        <p:nvGrpSpPr>
          <p:cNvPr id="23" name="Group 22"/>
          <p:cNvGrpSpPr/>
          <p:nvPr/>
        </p:nvGrpSpPr>
        <p:grpSpPr>
          <a:xfrm>
            <a:off x="517523" y="4127724"/>
            <a:ext cx="5055961" cy="818016"/>
            <a:chOff x="517524" y="2262642"/>
            <a:chExt cx="5055961" cy="818016"/>
          </a:xfrm>
        </p:grpSpPr>
        <p:sp>
          <p:nvSpPr>
            <p:cNvPr id="24" name="Rounded Rectangle 23"/>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solidFill>
                    <a:schemeClr val="bg1">
                      <a:alpha val="99000"/>
                    </a:schemeClr>
                  </a:solidFill>
                  <a:ea typeface="Segoe UI" pitchFamily="34" charset="0"/>
                  <a:cs typeface="Segoe UI" pitchFamily="34" charset="0"/>
                </a:rPr>
                <a:t> </a:t>
              </a:r>
              <a:r>
                <a:rPr lang="en-US" sz="2800" kern="0" spc="-51" dirty="0">
                  <a:solidFill>
                    <a:srgbClr val="FFFFFF">
                      <a:alpha val="99000"/>
                    </a:srgbClr>
                  </a:solidFill>
                  <a:latin typeface="Segoe UI Light" pitchFamily="34" charset="0"/>
                </a:rPr>
                <a:t>Queues</a:t>
              </a:r>
            </a:p>
          </p:txBody>
        </p:sp>
        <p:cxnSp>
          <p:nvCxnSpPr>
            <p:cNvPr id="25" name="Straight Connector 24"/>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177140" y="2394651"/>
              <a:ext cx="3396345" cy="553998"/>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Reliable storage and </a:t>
              </a:r>
              <a:r>
                <a:rPr lang="en-US" sz="2000" dirty="0" smtClean="0">
                  <a:solidFill>
                    <a:schemeClr val="bg1">
                      <a:alpha val="99000"/>
                    </a:schemeClr>
                  </a:solidFill>
                  <a:ea typeface="Segoe UI" pitchFamily="34" charset="0"/>
                  <a:cs typeface="Segoe UI" pitchFamily="34" charset="0"/>
                </a:rPr>
                <a:t/>
              </a:r>
              <a:br>
                <a:rPr lang="en-US" sz="2000" dirty="0" smtClean="0">
                  <a:solidFill>
                    <a:schemeClr val="bg1">
                      <a:alpha val="99000"/>
                    </a:schemeClr>
                  </a:solidFill>
                  <a:ea typeface="Segoe UI" pitchFamily="34" charset="0"/>
                  <a:cs typeface="Segoe UI" pitchFamily="34" charset="0"/>
                </a:rPr>
              </a:br>
              <a:r>
                <a:rPr lang="en-US" sz="2000" dirty="0" smtClean="0">
                  <a:solidFill>
                    <a:schemeClr val="bg1">
                      <a:alpha val="99000"/>
                    </a:schemeClr>
                  </a:solidFill>
                  <a:ea typeface="Segoe UI" pitchFamily="34" charset="0"/>
                  <a:cs typeface="Segoe UI" pitchFamily="34" charset="0"/>
                </a:rPr>
                <a:t>delivery </a:t>
              </a:r>
              <a:r>
                <a:rPr lang="en-US" sz="2000" dirty="0">
                  <a:solidFill>
                    <a:schemeClr val="bg1">
                      <a:alpha val="99000"/>
                    </a:schemeClr>
                  </a:solidFill>
                  <a:ea typeface="Segoe UI" pitchFamily="34" charset="0"/>
                  <a:cs typeface="Segoe UI" pitchFamily="34" charset="0"/>
                </a:rPr>
                <a:t>of messages</a:t>
              </a:r>
            </a:p>
          </p:txBody>
        </p:sp>
      </p:grpSp>
      <p:grpSp>
        <p:nvGrpSpPr>
          <p:cNvPr id="27" name="Group 26"/>
          <p:cNvGrpSpPr/>
          <p:nvPr/>
        </p:nvGrpSpPr>
        <p:grpSpPr>
          <a:xfrm>
            <a:off x="517523" y="5136467"/>
            <a:ext cx="5055961" cy="818016"/>
            <a:chOff x="517524" y="2262642"/>
            <a:chExt cx="5055961" cy="818016"/>
          </a:xfrm>
        </p:grpSpPr>
        <p:sp>
          <p:nvSpPr>
            <p:cNvPr id="28" name="Rounded Rectangle 27"/>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solidFill>
                    <a:schemeClr val="bg1">
                      <a:alpha val="99000"/>
                    </a:schemeClr>
                  </a:solidFill>
                  <a:ea typeface="Segoe UI" pitchFamily="34" charset="0"/>
                  <a:cs typeface="Segoe UI" pitchFamily="34" charset="0"/>
                </a:rPr>
                <a:t> </a:t>
              </a:r>
              <a:r>
                <a:rPr lang="en-US" sz="2800" kern="0" spc="-51" dirty="0">
                  <a:solidFill>
                    <a:srgbClr val="FFFFFF">
                      <a:alpha val="99000"/>
                    </a:srgbClr>
                  </a:solidFill>
                  <a:latin typeface="Segoe UI Light" pitchFamily="34" charset="0"/>
                </a:rPr>
                <a:t>Drives</a:t>
              </a:r>
            </a:p>
          </p:txBody>
        </p:sp>
        <p:cxnSp>
          <p:nvCxnSpPr>
            <p:cNvPr id="29" name="Straight Connector 28"/>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177140" y="2394651"/>
              <a:ext cx="3396345" cy="553998"/>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Durable NTFS volumes for Windows Azure applications</a:t>
              </a:r>
            </a:p>
          </p:txBody>
        </p:sp>
      </p:grpSp>
    </p:spTree>
    <p:extLst>
      <p:ext uri="{BB962C8B-B14F-4D97-AF65-F5344CB8AC3E}">
        <p14:creationId xmlns:p14="http://schemas.microsoft.com/office/powerpoint/2010/main" val="22292471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Storage Account</a:t>
            </a:r>
          </a:p>
        </p:txBody>
      </p:sp>
      <p:sp>
        <p:nvSpPr>
          <p:cNvPr id="9" name="Text Placeholder 8"/>
          <p:cNvSpPr txBox="1">
            <a:spLocks/>
          </p:cNvSpPr>
          <p:nvPr/>
        </p:nvSpPr>
        <p:spPr>
          <a:xfrm>
            <a:off x="517525" y="1446213"/>
            <a:ext cx="11158538" cy="941796"/>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User creates a globally unique storage account </a:t>
            </a:r>
            <a:r>
              <a:rPr lang="en-US" dirty="0" smtClean="0">
                <a:solidFill>
                  <a:schemeClr val="accent2">
                    <a:alpha val="99000"/>
                  </a:schemeClr>
                </a:solidFill>
                <a:latin typeface="Segoe UI Light" pitchFamily="34" charset="0"/>
              </a:rPr>
              <a:t>name</a:t>
            </a:r>
          </a:p>
          <a:p>
            <a:pPr marL="0" indent="0" defTabSz="1218987">
              <a:buNone/>
            </a:pPr>
            <a:r>
              <a:rPr lang="en-US" sz="2400" dirty="0">
                <a:solidFill>
                  <a:schemeClr val="tx2">
                    <a:alpha val="99000"/>
                  </a:schemeClr>
                </a:solidFill>
                <a:latin typeface="Segoe UI Light" pitchFamily="34" charset="0"/>
              </a:rPr>
              <a:t>Choose the primary location to host storage account</a:t>
            </a:r>
          </a:p>
        </p:txBody>
      </p:sp>
      <p:pic>
        <p:nvPicPr>
          <p:cNvPr id="11" name="Picture 6" descr="\\server3\InternalBin\Resource DVD\DVD_ART36\Artwork_Imagery\Icons - Illustrations\Maps Globes\world map Transparent blue.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3" y="2526856"/>
            <a:ext cx="4799013" cy="3878227"/>
          </a:xfrm>
          <a:prstGeom prst="rect">
            <a:avLst/>
          </a:prstGeom>
          <a:noFill/>
        </p:spPr>
      </p:pic>
      <p:pic>
        <p:nvPicPr>
          <p:cNvPr id="12" name="Picture 11" descr="\\server3\InternalBin\Resource DVD\DVD_ART36\Artwork_Imagery\Icons - Illustrations\Maps Globes\world map Transparent blue.png"/>
          <p:cNvPicPr>
            <a:picLocks noChangeAspect="1" noChangeArrowheads="1"/>
          </p:cNvPicPr>
          <p:nvPr/>
        </p:nvPicPr>
        <p:blipFill>
          <a:blip r:embed="rId4" cstate="screen">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0126" y="2536381"/>
            <a:ext cx="2590800" cy="3878227"/>
          </a:xfrm>
          <a:prstGeom prst="rect">
            <a:avLst/>
          </a:prstGeom>
          <a:noFill/>
        </p:spPr>
      </p:pic>
      <p:pic>
        <p:nvPicPr>
          <p:cNvPr id="13" name="Picture 6" descr="\\server3\InternalBin\Resource DVD\DVD_ART36\Artwork_Imagery\Icons - Illustrations\Maps Globes\world map Transparent blue.png"/>
          <p:cNvPicPr>
            <a:picLocks noChangeAspect="1" noChangeArrowheads="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0453" y="2536381"/>
            <a:ext cx="4778375" cy="3878227"/>
          </a:xfrm>
          <a:prstGeom prst="rect">
            <a:avLst/>
          </a:prstGeom>
          <a:noFill/>
        </p:spPr>
      </p:pic>
      <p:grpSp>
        <p:nvGrpSpPr>
          <p:cNvPr id="14" name="Group 13"/>
          <p:cNvGrpSpPr/>
          <p:nvPr/>
        </p:nvGrpSpPr>
        <p:grpSpPr>
          <a:xfrm>
            <a:off x="2051630" y="3215385"/>
            <a:ext cx="1786840" cy="536697"/>
            <a:chOff x="8718270" y="3152204"/>
            <a:chExt cx="2762610" cy="829780"/>
          </a:xfrm>
          <a:effectLst>
            <a:outerShdw blurRad="76200" dir="18900000" sy="23000" kx="-1200000" algn="bl" rotWithShape="0">
              <a:prstClr val="black">
                <a:alpha val="20000"/>
              </a:prstClr>
            </a:outerShdw>
          </a:effectLst>
        </p:grpSpPr>
        <p:grpSp>
          <p:nvGrpSpPr>
            <p:cNvPr id="15" name="Group 14"/>
            <p:cNvGrpSpPr/>
            <p:nvPr/>
          </p:nvGrpSpPr>
          <p:grpSpPr>
            <a:xfrm>
              <a:off x="8718270" y="3152204"/>
              <a:ext cx="2762610" cy="829780"/>
              <a:chOff x="8069942" y="-247775"/>
              <a:chExt cx="2762610" cy="829780"/>
            </a:xfrm>
          </p:grpSpPr>
          <p:sp>
            <p:nvSpPr>
              <p:cNvPr id="17" name="Rectangle 16"/>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 name="Isosceles Triangle 17"/>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6" name="TextBox 15"/>
            <p:cNvSpPr txBox="1"/>
            <p:nvPr/>
          </p:nvSpPr>
          <p:spPr>
            <a:xfrm>
              <a:off x="8874018" y="3266409"/>
              <a:ext cx="2092349"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North Central US</a:t>
              </a:r>
            </a:p>
          </p:txBody>
        </p:sp>
      </p:grpSp>
      <p:grpSp>
        <p:nvGrpSpPr>
          <p:cNvPr id="24" name="Group 23"/>
          <p:cNvGrpSpPr/>
          <p:nvPr/>
        </p:nvGrpSpPr>
        <p:grpSpPr>
          <a:xfrm>
            <a:off x="5602046" y="3105788"/>
            <a:ext cx="1785173" cy="536697"/>
            <a:chOff x="8720847" y="3152204"/>
            <a:chExt cx="2760033" cy="829780"/>
          </a:xfrm>
          <a:effectLst>
            <a:outerShdw blurRad="76200" dir="18900000" sy="23000" kx="-1200000" algn="bl" rotWithShape="0">
              <a:prstClr val="black">
                <a:alpha val="20000"/>
              </a:prstClr>
            </a:outerShdw>
          </a:effectLst>
        </p:grpSpPr>
        <p:grpSp>
          <p:nvGrpSpPr>
            <p:cNvPr id="25" name="Group 24"/>
            <p:cNvGrpSpPr/>
            <p:nvPr/>
          </p:nvGrpSpPr>
          <p:grpSpPr>
            <a:xfrm>
              <a:off x="8720847" y="3152204"/>
              <a:ext cx="2760033" cy="829780"/>
              <a:chOff x="8072519" y="-247775"/>
              <a:chExt cx="2760033" cy="829780"/>
            </a:xfrm>
          </p:grpSpPr>
          <p:sp>
            <p:nvSpPr>
              <p:cNvPr id="27" name="Rectangle 26"/>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28" name="Isosceles Triangle 27"/>
              <p:cNvSpPr/>
              <p:nvPr/>
            </p:nvSpPr>
            <p:spPr bwMode="auto">
              <a:xfrm rot="5400000">
                <a:off x="7879888"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6" name="TextBox 25"/>
            <p:cNvSpPr txBox="1"/>
            <p:nvPr/>
          </p:nvSpPr>
          <p:spPr>
            <a:xfrm>
              <a:off x="8874018" y="3266409"/>
              <a:ext cx="2065881"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Northern Europe</a:t>
              </a:r>
            </a:p>
          </p:txBody>
        </p:sp>
      </p:grpSp>
      <p:grpSp>
        <p:nvGrpSpPr>
          <p:cNvPr id="29" name="Group 28"/>
          <p:cNvGrpSpPr/>
          <p:nvPr/>
        </p:nvGrpSpPr>
        <p:grpSpPr>
          <a:xfrm>
            <a:off x="6140466" y="3493583"/>
            <a:ext cx="1786840" cy="536697"/>
            <a:chOff x="8718270" y="3152204"/>
            <a:chExt cx="2762610" cy="829780"/>
          </a:xfrm>
          <a:effectLst>
            <a:outerShdw blurRad="76200" dir="18900000" sy="23000" kx="-1200000" algn="bl" rotWithShape="0">
              <a:prstClr val="black">
                <a:alpha val="20000"/>
              </a:prstClr>
            </a:outerShdw>
          </a:effectLst>
        </p:grpSpPr>
        <p:grpSp>
          <p:nvGrpSpPr>
            <p:cNvPr id="30" name="Group 29"/>
            <p:cNvGrpSpPr/>
            <p:nvPr/>
          </p:nvGrpSpPr>
          <p:grpSpPr>
            <a:xfrm>
              <a:off x="8718270" y="3152204"/>
              <a:ext cx="2762610" cy="829780"/>
              <a:chOff x="8069942" y="-247775"/>
              <a:chExt cx="2762610" cy="829780"/>
            </a:xfrm>
          </p:grpSpPr>
          <p:sp>
            <p:nvSpPr>
              <p:cNvPr id="32" name="Rectangle 31"/>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 name="Isosceles Triangle 32"/>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1" name="TextBox 30"/>
            <p:cNvSpPr txBox="1"/>
            <p:nvPr/>
          </p:nvSpPr>
          <p:spPr>
            <a:xfrm>
              <a:off x="8874018" y="3266409"/>
              <a:ext cx="1949892"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Western Europe</a:t>
              </a:r>
            </a:p>
          </p:txBody>
        </p:sp>
      </p:grpSp>
      <p:grpSp>
        <p:nvGrpSpPr>
          <p:cNvPr id="34" name="Group 33"/>
          <p:cNvGrpSpPr/>
          <p:nvPr/>
        </p:nvGrpSpPr>
        <p:grpSpPr>
          <a:xfrm>
            <a:off x="9126737" y="3580469"/>
            <a:ext cx="1785173" cy="536697"/>
            <a:chOff x="8720847" y="3152204"/>
            <a:chExt cx="2760033" cy="829780"/>
          </a:xfrm>
          <a:effectLst>
            <a:outerShdw blurRad="76200" dir="18900000" sy="23000" kx="-1200000" algn="bl" rotWithShape="0">
              <a:prstClr val="black">
                <a:alpha val="20000"/>
              </a:prstClr>
            </a:outerShdw>
          </a:effectLst>
        </p:grpSpPr>
        <p:grpSp>
          <p:nvGrpSpPr>
            <p:cNvPr id="35" name="Group 34"/>
            <p:cNvGrpSpPr/>
            <p:nvPr/>
          </p:nvGrpSpPr>
          <p:grpSpPr>
            <a:xfrm>
              <a:off x="8720847" y="3152204"/>
              <a:ext cx="2760033" cy="829780"/>
              <a:chOff x="8072519" y="-247775"/>
              <a:chExt cx="2760033" cy="829780"/>
            </a:xfrm>
          </p:grpSpPr>
          <p:sp>
            <p:nvSpPr>
              <p:cNvPr id="37" name="Rectangle 36"/>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8" name="Isosceles Triangle 37"/>
              <p:cNvSpPr/>
              <p:nvPr/>
            </p:nvSpPr>
            <p:spPr bwMode="auto">
              <a:xfrm rot="5400000">
                <a:off x="7879888"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6" name="TextBox 35"/>
            <p:cNvSpPr txBox="1"/>
            <p:nvPr/>
          </p:nvSpPr>
          <p:spPr>
            <a:xfrm>
              <a:off x="8874018" y="3266409"/>
              <a:ext cx="1078097"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East Asia</a:t>
              </a:r>
            </a:p>
          </p:txBody>
        </p:sp>
      </p:grpSp>
      <p:grpSp>
        <p:nvGrpSpPr>
          <p:cNvPr id="39" name="Group 38"/>
          <p:cNvGrpSpPr/>
          <p:nvPr/>
        </p:nvGrpSpPr>
        <p:grpSpPr>
          <a:xfrm>
            <a:off x="8939989" y="4139877"/>
            <a:ext cx="1786840" cy="536697"/>
            <a:chOff x="8718270" y="3152204"/>
            <a:chExt cx="2762610" cy="829780"/>
          </a:xfrm>
          <a:effectLst>
            <a:outerShdw blurRad="76200" dir="18900000" sy="23000" kx="-1200000" algn="bl" rotWithShape="0">
              <a:prstClr val="black">
                <a:alpha val="20000"/>
              </a:prstClr>
            </a:outerShdw>
          </a:effectLst>
        </p:grpSpPr>
        <p:grpSp>
          <p:nvGrpSpPr>
            <p:cNvPr id="40" name="Group 39"/>
            <p:cNvGrpSpPr/>
            <p:nvPr/>
          </p:nvGrpSpPr>
          <p:grpSpPr>
            <a:xfrm>
              <a:off x="8718270" y="3152204"/>
              <a:ext cx="2762610" cy="829780"/>
              <a:chOff x="8069942" y="-247775"/>
              <a:chExt cx="2762610" cy="829780"/>
            </a:xfrm>
          </p:grpSpPr>
          <p:sp>
            <p:nvSpPr>
              <p:cNvPr id="42" name="Rectangle 41"/>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3" name="Isosceles Triangle 42"/>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41" name="TextBox 40"/>
            <p:cNvSpPr txBox="1"/>
            <p:nvPr/>
          </p:nvSpPr>
          <p:spPr>
            <a:xfrm>
              <a:off x="8874018" y="3266409"/>
              <a:ext cx="1873656"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South East Asia</a:t>
              </a:r>
            </a:p>
          </p:txBody>
        </p:sp>
      </p:grpSp>
      <p:grpSp>
        <p:nvGrpSpPr>
          <p:cNvPr id="44" name="Group 43"/>
          <p:cNvGrpSpPr/>
          <p:nvPr/>
        </p:nvGrpSpPr>
        <p:grpSpPr>
          <a:xfrm>
            <a:off x="2065835" y="4145837"/>
            <a:ext cx="1836849" cy="394918"/>
            <a:chOff x="8495792" y="3059628"/>
            <a:chExt cx="2985088" cy="641789"/>
          </a:xfrm>
          <a:effectLst>
            <a:outerShdw blurRad="76200" dir="18900000" sy="23000" kx="-1200000" algn="bl" rotWithShape="0">
              <a:prstClr val="black">
                <a:alpha val="20000"/>
              </a:prstClr>
            </a:outerShdw>
          </a:effectLst>
        </p:grpSpPr>
        <p:grpSp>
          <p:nvGrpSpPr>
            <p:cNvPr id="45" name="Group 44"/>
            <p:cNvGrpSpPr/>
            <p:nvPr/>
          </p:nvGrpSpPr>
          <p:grpSpPr>
            <a:xfrm>
              <a:off x="8495792" y="3059628"/>
              <a:ext cx="2985088" cy="641789"/>
              <a:chOff x="7847464" y="-340351"/>
              <a:chExt cx="2985088" cy="641789"/>
            </a:xfrm>
          </p:grpSpPr>
          <p:sp>
            <p:nvSpPr>
              <p:cNvPr id="47" name="Rectangle 46"/>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48" name="Isosceles Triangle 47"/>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46" name="TextBox 45"/>
            <p:cNvSpPr txBox="1"/>
            <p:nvPr/>
          </p:nvSpPr>
          <p:spPr>
            <a:xfrm>
              <a:off x="8874018" y="3266409"/>
              <a:ext cx="2349244"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Central US</a:t>
              </a:r>
            </a:p>
          </p:txBody>
        </p:sp>
      </p:grpSp>
      <p:grpSp>
        <p:nvGrpSpPr>
          <p:cNvPr id="49" name="Group 48"/>
          <p:cNvGrpSpPr/>
          <p:nvPr/>
        </p:nvGrpSpPr>
        <p:grpSpPr>
          <a:xfrm>
            <a:off x="1306272" y="3545027"/>
            <a:ext cx="698329" cy="510598"/>
            <a:chOff x="8718270" y="3152204"/>
            <a:chExt cx="1134864" cy="829780"/>
          </a:xfrm>
          <a:effectLst>
            <a:outerShdw blurRad="76200" dir="18900000" sy="23000" kx="-1200000" algn="bl" rotWithShape="0">
              <a:prstClr val="black">
                <a:alpha val="20000"/>
              </a:prstClr>
            </a:outerShdw>
          </a:effectLst>
        </p:grpSpPr>
        <p:grpSp>
          <p:nvGrpSpPr>
            <p:cNvPr id="50" name="Group 49"/>
            <p:cNvGrpSpPr/>
            <p:nvPr/>
          </p:nvGrpSpPr>
          <p:grpSpPr>
            <a:xfrm>
              <a:off x="8718270" y="3152204"/>
              <a:ext cx="1134864" cy="829780"/>
              <a:chOff x="8069942" y="-247775"/>
              <a:chExt cx="1134864" cy="829780"/>
            </a:xfrm>
          </p:grpSpPr>
          <p:sp>
            <p:nvSpPr>
              <p:cNvPr id="52" name="Rectangle 51"/>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53" name="Isosceles Triangle 52"/>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51" name="TextBox 50"/>
            <p:cNvSpPr txBox="1"/>
            <p:nvPr/>
          </p:nvSpPr>
          <p:spPr>
            <a:xfrm>
              <a:off x="8874018" y="3266409"/>
              <a:ext cx="924067"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West US</a:t>
              </a:r>
            </a:p>
          </p:txBody>
        </p:sp>
      </p:grpSp>
      <p:grpSp>
        <p:nvGrpSpPr>
          <p:cNvPr id="54" name="Group 53"/>
          <p:cNvGrpSpPr/>
          <p:nvPr/>
        </p:nvGrpSpPr>
        <p:grpSpPr>
          <a:xfrm>
            <a:off x="2778317" y="3613633"/>
            <a:ext cx="698329" cy="510598"/>
            <a:chOff x="8718270" y="3152204"/>
            <a:chExt cx="1134864" cy="829780"/>
          </a:xfrm>
          <a:effectLst>
            <a:outerShdw blurRad="76200" dir="18900000" sy="23000" kx="-1200000" algn="bl" rotWithShape="0">
              <a:prstClr val="black">
                <a:alpha val="20000"/>
              </a:prstClr>
            </a:outerShdw>
          </a:effectLst>
        </p:grpSpPr>
        <p:grpSp>
          <p:nvGrpSpPr>
            <p:cNvPr id="55" name="Group 54"/>
            <p:cNvGrpSpPr/>
            <p:nvPr/>
          </p:nvGrpSpPr>
          <p:grpSpPr>
            <a:xfrm>
              <a:off x="8718270" y="3152204"/>
              <a:ext cx="1134864" cy="829780"/>
              <a:chOff x="8069942" y="-247775"/>
              <a:chExt cx="1134864" cy="829780"/>
            </a:xfrm>
          </p:grpSpPr>
          <p:sp>
            <p:nvSpPr>
              <p:cNvPr id="57" name="Rectangle 56"/>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58" name="Isosceles Triangle 57"/>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56" name="TextBox 55"/>
            <p:cNvSpPr txBox="1"/>
            <p:nvPr/>
          </p:nvSpPr>
          <p:spPr>
            <a:xfrm>
              <a:off x="8874018" y="3266409"/>
              <a:ext cx="820595"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East US</a:t>
              </a:r>
            </a:p>
          </p:txBody>
        </p:sp>
      </p:grpSp>
    </p:spTree>
    <p:extLst>
      <p:ext uri="{BB962C8B-B14F-4D97-AF65-F5344CB8AC3E}">
        <p14:creationId xmlns:p14="http://schemas.microsoft.com/office/powerpoint/2010/main" val="122149468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Data Storage Concepts</a:t>
            </a:r>
          </a:p>
        </p:txBody>
      </p:sp>
      <p:sp>
        <p:nvSpPr>
          <p:cNvPr id="4" name="Rounded Rectangle 3"/>
          <p:cNvSpPr/>
          <p:nvPr/>
        </p:nvSpPr>
        <p:spPr bwMode="auto">
          <a:xfrm>
            <a:off x="517523" y="3092419"/>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Account</a:t>
            </a:r>
          </a:p>
        </p:txBody>
      </p:sp>
      <p:sp>
        <p:nvSpPr>
          <p:cNvPr id="7" name="Rounded Rectangle 6"/>
          <p:cNvSpPr/>
          <p:nvPr/>
        </p:nvSpPr>
        <p:spPr bwMode="auto">
          <a:xfrm>
            <a:off x="4725193" y="3092419"/>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Table</a:t>
            </a:r>
          </a:p>
        </p:txBody>
      </p:sp>
      <p:sp>
        <p:nvSpPr>
          <p:cNvPr id="8" name="Rounded Rectangle 7"/>
          <p:cNvSpPr/>
          <p:nvPr/>
        </p:nvSpPr>
        <p:spPr bwMode="auto">
          <a:xfrm>
            <a:off x="8932863" y="3092419"/>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Entities</a:t>
            </a:r>
          </a:p>
        </p:txBody>
      </p:sp>
      <p:sp>
        <p:nvSpPr>
          <p:cNvPr id="10" name="Rounded Rectangle 9"/>
          <p:cNvSpPr/>
          <p:nvPr/>
        </p:nvSpPr>
        <p:spPr bwMode="auto">
          <a:xfrm>
            <a:off x="4725195" y="4738624"/>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Queue</a:t>
            </a:r>
          </a:p>
        </p:txBody>
      </p:sp>
      <p:sp>
        <p:nvSpPr>
          <p:cNvPr id="11" name="Rounded Rectangle 10"/>
          <p:cNvSpPr/>
          <p:nvPr/>
        </p:nvSpPr>
        <p:spPr bwMode="auto">
          <a:xfrm>
            <a:off x="8932865" y="4738624"/>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Messages</a:t>
            </a:r>
          </a:p>
        </p:txBody>
      </p:sp>
      <p:sp>
        <p:nvSpPr>
          <p:cNvPr id="12" name="Rounded Rectangle 11"/>
          <p:cNvSpPr/>
          <p:nvPr/>
        </p:nvSpPr>
        <p:spPr bwMode="auto">
          <a:xfrm>
            <a:off x="4722812" y="1446213"/>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Container</a:t>
            </a:r>
          </a:p>
        </p:txBody>
      </p:sp>
      <p:sp>
        <p:nvSpPr>
          <p:cNvPr id="13" name="Rounded Rectangle 12"/>
          <p:cNvSpPr/>
          <p:nvPr/>
        </p:nvSpPr>
        <p:spPr bwMode="auto">
          <a:xfrm>
            <a:off x="8932863" y="1446213"/>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Blobs</a:t>
            </a:r>
          </a:p>
        </p:txBody>
      </p:sp>
      <p:cxnSp>
        <p:nvCxnSpPr>
          <p:cNvPr id="16" name="Straight Arrow Connector 15"/>
          <p:cNvCxnSpPr/>
          <p:nvPr/>
        </p:nvCxnSpPr>
        <p:spPr>
          <a:xfrm>
            <a:off x="3260723" y="3501427"/>
            <a:ext cx="146447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93673" y="1855221"/>
            <a:ext cx="73152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93675" y="5154437"/>
            <a:ext cx="73152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992959" y="1855221"/>
            <a:ext cx="716" cy="3299216"/>
          </a:xfrm>
          <a:prstGeom prst="straightConnector1">
            <a:avLst/>
          </a:prstGeom>
          <a:ln w="28575">
            <a:solidFill>
              <a:schemeClr val="tx2">
                <a:alpha val="99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3"/>
          </p:cNvCxnSpPr>
          <p:nvPr/>
        </p:nvCxnSpPr>
        <p:spPr>
          <a:xfrm flipV="1">
            <a:off x="7466012" y="1848416"/>
            <a:ext cx="1466851" cy="6805"/>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3"/>
          </p:cNvCxnSpPr>
          <p:nvPr/>
        </p:nvCxnSpPr>
        <p:spPr>
          <a:xfrm>
            <a:off x="7468395" y="5147632"/>
            <a:ext cx="146447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466011" y="3504829"/>
            <a:ext cx="1466851" cy="6805"/>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bwMode="auto">
          <a:xfrm>
            <a:off x="4725195" y="2264229"/>
            <a:ext cx="6950868" cy="393149"/>
          </a:xfrm>
          <a:prstGeom prst="roundRect">
            <a:avLst>
              <a:gd name="adj" fmla="val 0"/>
            </a:avLst>
          </a:prstGeom>
          <a:solidFill>
            <a:schemeClr val="tx2"/>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2" name="Rounded Rectangle 31"/>
          <p:cNvSpPr/>
          <p:nvPr/>
        </p:nvSpPr>
        <p:spPr bwMode="auto">
          <a:xfrm>
            <a:off x="7271657" y="2264228"/>
            <a:ext cx="587829" cy="393149"/>
          </a:xfrm>
          <a:prstGeom prst="roundRect">
            <a:avLst>
              <a:gd name="adj" fmla="val 0"/>
            </a:avLst>
          </a:prstGeom>
          <a:solidFill>
            <a:schemeClr val="accent1"/>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1" name="Rounded Rectangle 30"/>
          <p:cNvSpPr/>
          <p:nvPr/>
        </p:nvSpPr>
        <p:spPr bwMode="auto">
          <a:xfrm>
            <a:off x="4725197" y="2264227"/>
            <a:ext cx="6950868" cy="393149"/>
          </a:xfrm>
          <a:prstGeom prst="roundRect">
            <a:avLst>
              <a:gd name="adj" fmla="val 0"/>
            </a:avLst>
          </a:prstGeom>
          <a:no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r>
              <a:rPr lang="en-US" sz="2000" kern="0" spc="-51" dirty="0">
                <a:solidFill>
                  <a:srgbClr val="FFFFFF">
                    <a:alpha val="99000"/>
                  </a:srgbClr>
                </a:solidFill>
                <a:ea typeface="Segoe UI" pitchFamily="34" charset="0"/>
                <a:cs typeface="Segoe UI" pitchFamily="34" charset="0"/>
              </a:rPr>
              <a:t>https://&lt;account&gt;.blob.core.windows.net/&lt;container&gt;</a:t>
            </a:r>
          </a:p>
        </p:txBody>
      </p:sp>
      <p:sp>
        <p:nvSpPr>
          <p:cNvPr id="33" name="Rounded Rectangle 32"/>
          <p:cNvSpPr/>
          <p:nvPr/>
        </p:nvSpPr>
        <p:spPr bwMode="auto">
          <a:xfrm>
            <a:off x="4725197" y="3910437"/>
            <a:ext cx="6950868" cy="393149"/>
          </a:xfrm>
          <a:prstGeom prst="roundRect">
            <a:avLst>
              <a:gd name="adj" fmla="val 0"/>
            </a:avLst>
          </a:prstGeom>
          <a:solidFill>
            <a:schemeClr val="tx2"/>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4" name="Rounded Rectangle 33"/>
          <p:cNvSpPr/>
          <p:nvPr/>
        </p:nvSpPr>
        <p:spPr bwMode="auto">
          <a:xfrm>
            <a:off x="7492507" y="3910436"/>
            <a:ext cx="627465" cy="393149"/>
          </a:xfrm>
          <a:prstGeom prst="roundRect">
            <a:avLst>
              <a:gd name="adj" fmla="val 0"/>
            </a:avLst>
          </a:prstGeom>
          <a:solidFill>
            <a:schemeClr val="accent1"/>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5" name="Rounded Rectangle 34"/>
          <p:cNvSpPr/>
          <p:nvPr/>
        </p:nvSpPr>
        <p:spPr bwMode="auto">
          <a:xfrm>
            <a:off x="4725199" y="3910435"/>
            <a:ext cx="6950868" cy="393149"/>
          </a:xfrm>
          <a:prstGeom prst="roundRect">
            <a:avLst>
              <a:gd name="adj" fmla="val 0"/>
            </a:avLst>
          </a:prstGeom>
          <a:no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r>
              <a:rPr lang="en-US" sz="2000" kern="0" spc="-51" dirty="0">
                <a:solidFill>
                  <a:srgbClr val="FFFFFF">
                    <a:alpha val="99000"/>
                  </a:srgbClr>
                </a:solidFill>
                <a:ea typeface="Segoe UI" pitchFamily="34" charset="0"/>
                <a:cs typeface="Segoe UI" pitchFamily="34" charset="0"/>
              </a:rPr>
              <a:t>https://&lt;account&gt;.table.core.windows.net/&lt;table&gt;</a:t>
            </a:r>
          </a:p>
        </p:txBody>
      </p:sp>
      <p:sp>
        <p:nvSpPr>
          <p:cNvPr id="36" name="Rounded Rectangle 35"/>
          <p:cNvSpPr/>
          <p:nvPr/>
        </p:nvSpPr>
        <p:spPr bwMode="auto">
          <a:xfrm>
            <a:off x="4725199" y="5556642"/>
            <a:ext cx="6950868" cy="393149"/>
          </a:xfrm>
          <a:prstGeom prst="roundRect">
            <a:avLst>
              <a:gd name="adj" fmla="val 0"/>
            </a:avLst>
          </a:prstGeom>
          <a:solidFill>
            <a:schemeClr val="tx2"/>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7" name="Rounded Rectangle 36"/>
          <p:cNvSpPr/>
          <p:nvPr/>
        </p:nvSpPr>
        <p:spPr bwMode="auto">
          <a:xfrm>
            <a:off x="7357121" y="5556641"/>
            <a:ext cx="762851" cy="393149"/>
          </a:xfrm>
          <a:prstGeom prst="roundRect">
            <a:avLst>
              <a:gd name="adj" fmla="val 0"/>
            </a:avLst>
          </a:prstGeom>
          <a:solidFill>
            <a:schemeClr val="accent1"/>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8" name="Rounded Rectangle 37"/>
          <p:cNvSpPr/>
          <p:nvPr/>
        </p:nvSpPr>
        <p:spPr bwMode="auto">
          <a:xfrm>
            <a:off x="4725201" y="5556640"/>
            <a:ext cx="6950868" cy="393149"/>
          </a:xfrm>
          <a:prstGeom prst="roundRect">
            <a:avLst>
              <a:gd name="adj" fmla="val 0"/>
            </a:avLst>
          </a:prstGeom>
          <a:no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r>
              <a:rPr lang="en-US" sz="2000" kern="0" spc="-51" dirty="0">
                <a:solidFill>
                  <a:srgbClr val="FFFFFF">
                    <a:alpha val="99000"/>
                  </a:srgbClr>
                </a:solidFill>
                <a:ea typeface="Segoe UI" pitchFamily="34" charset="0"/>
                <a:cs typeface="Segoe UI" pitchFamily="34" charset="0"/>
              </a:rPr>
              <a:t>https://&lt;account&gt;.queue.core.windows.net/&lt;queue&gt;</a:t>
            </a:r>
          </a:p>
        </p:txBody>
      </p:sp>
    </p:spTree>
    <p:extLst>
      <p:ext uri="{BB962C8B-B14F-4D97-AF65-F5344CB8AC3E}">
        <p14:creationId xmlns:p14="http://schemas.microsoft.com/office/powerpoint/2010/main" val="2312942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1" grpId="0"/>
      <p:bldP spid="33" grpId="0" animBg="1"/>
      <p:bldP spid="34" grpId="0" animBg="1"/>
      <p:bldP spid="35" grpId="0"/>
      <p:bldP spid="36" grpId="0" animBg="1"/>
      <p:bldP spid="37" grpId="0" animBg="1"/>
      <p:bldP spid="3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www.w3.org/XML/1998/namespace"/>
    <ds:schemaRef ds:uri="http://schemas.microsoft.com/office/2006/documentManagement/types"/>
    <ds:schemaRef ds:uri="http://purl.org/dc/elements/1.1/"/>
    <ds:schemaRef ds:uri="http://purl.org/dc/terms/"/>
    <ds:schemaRef ds:uri="http://schemas.microsoft.com/office/2006/metadata/properties"/>
    <ds:schemaRef ds:uri="http://schemas.openxmlformats.org/package/2006/metadata/core-properties"/>
    <ds:schemaRef ds:uri="http://purl.org/dc/dcmitype/"/>
    <ds:schemaRef ds:uri="http://schemas.microsoft.com/office/infopath/2007/PartnerControls"/>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otalTime>2461</TotalTime>
  <Words>3489</Words>
  <Application>Microsoft Office PowerPoint</Application>
  <PresentationFormat>Custom</PresentationFormat>
  <Paragraphs>826</Paragraphs>
  <Slides>54</Slides>
  <Notes>25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Arial</vt:lpstr>
      <vt:lpstr>Segoe UI Light</vt:lpstr>
      <vt:lpstr>Segoe Light</vt:lpstr>
      <vt:lpstr>Segoe</vt:lpstr>
      <vt:lpstr>Times New Roman</vt:lpstr>
      <vt:lpstr>Segoe UI</vt:lpstr>
      <vt:lpstr>Calibri</vt:lpstr>
      <vt:lpstr>Kozuka Gothic Pro R</vt:lpstr>
      <vt:lpstr>Consolas</vt:lpstr>
      <vt:lpstr>MS1444_Windows Azure Template 16x9_r08b</vt:lpstr>
      <vt:lpstr>1_White with Consolas font for code slides</vt:lpstr>
      <vt:lpstr>White with Consolas font for code slides</vt:lpstr>
      <vt:lpstr>Inside Windows  Azure Storage</vt:lpstr>
      <vt:lpstr>Agenda</vt:lpstr>
      <vt:lpstr>Windows Azure Storage Today</vt:lpstr>
      <vt:lpstr>Running on Windows Azure Storage</vt:lpstr>
      <vt:lpstr>Running on Windows Azure Storage</vt:lpstr>
      <vt:lpstr>PowerPoint Presentation</vt:lpstr>
      <vt:lpstr>Windows Azure Storage</vt:lpstr>
      <vt:lpstr>Windows Azure Storage Account</vt:lpstr>
      <vt:lpstr>Windows Azure Data Storage Concepts</vt:lpstr>
      <vt:lpstr>Windows Azure Blobs</vt:lpstr>
      <vt:lpstr>Windows Azure Blobs – What is new?</vt:lpstr>
      <vt:lpstr>Windows Azure Tables</vt:lpstr>
      <vt:lpstr>Windows Azure Tables – What is new?</vt:lpstr>
      <vt:lpstr>Windows Azure Tables - Projection</vt:lpstr>
      <vt:lpstr>Windows Azure Tables - Projection</vt:lpstr>
      <vt:lpstr>Windows Azure Tables - Upsert</vt:lpstr>
      <vt:lpstr>Windows Azure Queues</vt:lpstr>
      <vt:lpstr>Windows Azure Queues – What is new?</vt:lpstr>
      <vt:lpstr>Windows Azure Queue Update Message Example</vt:lpstr>
      <vt:lpstr>PowerPoint Presentation</vt:lpstr>
      <vt:lpstr>Storage Analytics</vt:lpstr>
      <vt:lpstr>Storage Analytics – Why turn on logging?</vt:lpstr>
      <vt:lpstr>Storage Analytics Logs</vt:lpstr>
      <vt:lpstr>Storage Analytics Data Fields Logged</vt:lpstr>
      <vt:lpstr>Log Entry Example</vt:lpstr>
      <vt:lpstr>Storage Analytics – Why turn on Metrics?</vt:lpstr>
      <vt:lpstr>Storage Analytics – Metrics</vt:lpstr>
      <vt:lpstr>Storage Analytics – Example using Metrics</vt:lpstr>
      <vt:lpstr>Compare Application E2E Latency to Storage Server Latency</vt:lpstr>
      <vt:lpstr>Compare Application E2E Latency to Storage Server Latency (ms) </vt:lpstr>
      <vt:lpstr>Root Causing the Issue</vt:lpstr>
      <vt:lpstr>Storage Analytics Summary</vt:lpstr>
      <vt:lpstr>PowerPoint Presentation</vt:lpstr>
      <vt:lpstr>Geo-replication</vt:lpstr>
      <vt:lpstr>Geo-replication</vt:lpstr>
      <vt:lpstr>Geo-Failover</vt:lpstr>
      <vt:lpstr>PowerPoint Presentation</vt:lpstr>
      <vt:lpstr>Design Goals</vt:lpstr>
      <vt:lpstr>Windows Azure Storage Stamps</vt:lpstr>
      <vt:lpstr>Storage Stamp Architecture – DFS Layer</vt:lpstr>
      <vt:lpstr>Storage Stamp Architecture – Partition Layer</vt:lpstr>
      <vt:lpstr>Storage Stamp Architecture</vt:lpstr>
      <vt:lpstr>Storage Stamp Architecture</vt:lpstr>
      <vt:lpstr>Partition Layer – Scalable Object Index</vt:lpstr>
      <vt:lpstr>Scalable Object Index via Partitioning</vt:lpstr>
      <vt:lpstr>Partition Layer – Index Range Partitioning</vt:lpstr>
      <vt:lpstr>Partition Layer – Automatic RangePartition Load Balancing</vt:lpstr>
      <vt:lpstr>Scalability of Data Abstractions</vt:lpstr>
      <vt:lpstr>Scalability of Data Abstractions</vt:lpstr>
      <vt:lpstr>Scalability of Objects within an Account</vt:lpstr>
      <vt:lpstr>Windows Azure Storage Summary</vt:lpstr>
      <vt:lpstr>Feedback</vt:lpstr>
      <vt:lpstr>PowerPoint Presentation</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Haishi Bai</cp:lastModifiedBy>
  <cp:revision>198</cp:revision>
  <cp:lastPrinted>2011-10-11T14:25:22Z</cp:lastPrinted>
  <dcterms:created xsi:type="dcterms:W3CDTF">2011-03-29T16:07:22Z</dcterms:created>
  <dcterms:modified xsi:type="dcterms:W3CDTF">2012-05-21T22:21:43Z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